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262" r:id="rId2"/>
    <p:sldId id="263" r:id="rId3"/>
    <p:sldId id="308" r:id="rId4"/>
    <p:sldId id="309" r:id="rId5"/>
    <p:sldId id="311" r:id="rId6"/>
    <p:sldId id="312" r:id="rId7"/>
    <p:sldId id="313" r:id="rId8"/>
    <p:sldId id="314" r:id="rId9"/>
    <p:sldId id="315" r:id="rId10"/>
    <p:sldId id="316" r:id="rId11"/>
    <p:sldId id="264" r:id="rId12"/>
    <p:sldId id="267" r:id="rId13"/>
    <p:sldId id="268" r:id="rId14"/>
    <p:sldId id="269" r:id="rId15"/>
    <p:sldId id="270" r:id="rId16"/>
    <p:sldId id="271" r:id="rId17"/>
    <p:sldId id="272" r:id="rId18"/>
    <p:sldId id="306" r:id="rId19"/>
    <p:sldId id="307" r:id="rId20"/>
    <p:sldId id="278" r:id="rId21"/>
    <p:sldId id="282" r:id="rId22"/>
    <p:sldId id="317" r:id="rId23"/>
    <p:sldId id="284" r:id="rId24"/>
    <p:sldId id="287" r:id="rId25"/>
    <p:sldId id="285" r:id="rId26"/>
    <p:sldId id="319" r:id="rId27"/>
    <p:sldId id="320" r:id="rId28"/>
    <p:sldId id="321" r:id="rId29"/>
    <p:sldId id="289" r:id="rId30"/>
    <p:sldId id="290" r:id="rId31"/>
    <p:sldId id="322" r:id="rId32"/>
    <p:sldId id="291" r:id="rId33"/>
    <p:sldId id="293" r:id="rId34"/>
    <p:sldId id="294" r:id="rId35"/>
    <p:sldId id="295" r:id="rId36"/>
    <p:sldId id="298" r:id="rId37"/>
    <p:sldId id="297" r:id="rId38"/>
    <p:sldId id="299" r:id="rId39"/>
    <p:sldId id="292" r:id="rId40"/>
    <p:sldId id="301" r:id="rId41"/>
    <p:sldId id="302" r:id="rId42"/>
    <p:sldId id="303" r:id="rId43"/>
    <p:sldId id="341" r:id="rId44"/>
    <p:sldId id="324" r:id="rId45"/>
    <p:sldId id="326" r:id="rId46"/>
    <p:sldId id="327" r:id="rId47"/>
    <p:sldId id="333" r:id="rId48"/>
    <p:sldId id="336" r:id="rId49"/>
    <p:sldId id="338" r:id="rId50"/>
    <p:sldId id="323" r:id="rId51"/>
  </p:sldIdLst>
  <p:sldSz cx="9144000" cy="6858000" type="screen4x3"/>
  <p:notesSz cx="6669088" cy="9926638"/>
  <p:defaultTex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8080"/>
    <a:srgbClr val="969696"/>
    <a:srgbClr val="5F5F5F"/>
    <a:srgbClr val="333333"/>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58486" autoAdjust="0"/>
  </p:normalViewPr>
  <p:slideViewPr>
    <p:cSldViewPr>
      <p:cViewPr varScale="1">
        <p:scale>
          <a:sx n="65" d="100"/>
          <a:sy n="65" d="100"/>
        </p:scale>
        <p:origin x="231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2784" y="-8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19459" name="Rectangle 3"/>
          <p:cNvSpPr>
            <a:spLocks noGrp="1" noChangeArrowheads="1"/>
          </p:cNvSpPr>
          <p:nvPr>
            <p:ph type="dt" sz="quarter" idx="1"/>
          </p:nvPr>
        </p:nvSpPr>
        <p:spPr bwMode="auto">
          <a:xfrm>
            <a:off x="3778250" y="0"/>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19460" name="Rectangle 4"/>
          <p:cNvSpPr>
            <a:spLocks noGrp="1" noChangeArrowheads="1"/>
          </p:cNvSpPr>
          <p:nvPr>
            <p:ph type="ftr" sz="quarter" idx="2"/>
          </p:nvPr>
        </p:nvSpPr>
        <p:spPr bwMode="auto">
          <a:xfrm>
            <a:off x="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19461" name="Rectangle 5"/>
          <p:cNvSpPr>
            <a:spLocks noGrp="1" noChangeArrowheads="1"/>
          </p:cNvSpPr>
          <p:nvPr>
            <p:ph type="sldNum" sz="quarter" idx="3"/>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84F7822-8AB8-4305-AA25-2BF943E76CC0}" type="slidenum">
              <a:rPr lang="fr-FR"/>
              <a:pPr>
                <a:defRPr/>
              </a:pPr>
              <a:t>‹N°›</a:t>
            </a:fld>
            <a:endParaRPr lang="fr-FR"/>
          </a:p>
        </p:txBody>
      </p:sp>
    </p:spTree>
    <p:extLst>
      <p:ext uri="{BB962C8B-B14F-4D97-AF65-F5344CB8AC3E}">
        <p14:creationId xmlns:p14="http://schemas.microsoft.com/office/powerpoint/2010/main" val="115458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fr-FR"/>
          </a:p>
        </p:txBody>
      </p:sp>
      <p:sp>
        <p:nvSpPr>
          <p:cNvPr id="8195" name="Rectangle 3"/>
          <p:cNvSpPr>
            <a:spLocks noGrp="1" noChangeArrowheads="1"/>
          </p:cNvSpPr>
          <p:nvPr>
            <p:ph type="dt" idx="1"/>
          </p:nvPr>
        </p:nvSpPr>
        <p:spPr bwMode="auto">
          <a:xfrm>
            <a:off x="3778250" y="0"/>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fr-FR"/>
          </a:p>
        </p:txBody>
      </p:sp>
      <p:sp>
        <p:nvSpPr>
          <p:cNvPr id="3076" name="Rectangle 4"/>
          <p:cNvSpPr>
            <a:spLocks noRo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66750" y="4715710"/>
            <a:ext cx="5335588" cy="446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Click to edit Master text styles</a:t>
            </a:r>
          </a:p>
          <a:p>
            <a:pPr lvl="1"/>
            <a:r>
              <a:rPr lang="fr-FR" noProof="0" smtClean="0"/>
              <a:t>Second level</a:t>
            </a:r>
          </a:p>
          <a:p>
            <a:pPr lvl="2"/>
            <a:r>
              <a:rPr lang="fr-FR" noProof="0" smtClean="0"/>
              <a:t>Third level</a:t>
            </a:r>
          </a:p>
          <a:p>
            <a:pPr lvl="3"/>
            <a:r>
              <a:rPr lang="fr-FR" noProof="0" smtClean="0"/>
              <a:t>Fourth level</a:t>
            </a:r>
          </a:p>
          <a:p>
            <a:pPr lvl="4"/>
            <a:r>
              <a:rPr lang="fr-FR" noProof="0" smtClean="0"/>
              <a:t>Fifth level</a:t>
            </a:r>
          </a:p>
        </p:txBody>
      </p:sp>
      <p:sp>
        <p:nvSpPr>
          <p:cNvPr id="8198" name="Rectangle 6"/>
          <p:cNvSpPr>
            <a:spLocks noGrp="1" noChangeArrowheads="1"/>
          </p:cNvSpPr>
          <p:nvPr>
            <p:ph type="ftr" sz="quarter" idx="4"/>
          </p:nvPr>
        </p:nvSpPr>
        <p:spPr bwMode="auto">
          <a:xfrm>
            <a:off x="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fr-FR"/>
          </a:p>
        </p:txBody>
      </p:sp>
      <p:sp>
        <p:nvSpPr>
          <p:cNvPr id="8199" name="Rectangle 7"/>
          <p:cNvSpPr>
            <a:spLocks noGrp="1" noChangeArrowheads="1"/>
          </p:cNvSpPr>
          <p:nvPr>
            <p:ph type="sldNum" sz="quarter" idx="5"/>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3F37CE-6B0E-4FE5-B3B8-CCA8861B2D14}" type="slidenum">
              <a:rPr lang="fr-FR"/>
              <a:pPr>
                <a:defRPr/>
              </a:pPr>
              <a:t>‹N°›</a:t>
            </a:fld>
            <a:endParaRPr lang="fr-FR"/>
          </a:p>
        </p:txBody>
      </p:sp>
    </p:spTree>
    <p:extLst>
      <p:ext uri="{BB962C8B-B14F-4D97-AF65-F5344CB8AC3E}">
        <p14:creationId xmlns:p14="http://schemas.microsoft.com/office/powerpoint/2010/main" val="33061480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journaldugeek.com/category/apple-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news.xinhuanet.com/english/2008-04/08/content_7942201.htm"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blog.bookbeo.com/post/2011/12/01/marketing-musical-premier-cd-augmente-pour-last-exit-record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teamscarlet.wordpress.com/2012/10/25/st-john-fragment-ar-conten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Radio-frequency_identificatio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iki.daviddarts.com/PirateBox" TargetMode="External"/><Relationship Id="rId7" Type="http://schemas.openxmlformats.org/officeDocument/2006/relationships/hyperlink" Target="http://ziklibrenbib.fr/"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ziklibrenbib.fr/?page_id=21" TargetMode="External"/><Relationship Id="rId5" Type="http://schemas.openxmlformats.org/officeDocument/2006/relationships/hyperlink" Target="http://www.publicdomainmanifesto.org/french" TargetMode="External"/><Relationship Id="rId4" Type="http://schemas.openxmlformats.org/officeDocument/2006/relationships/hyperlink" Target="http://daviddarts.com/"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editoile.fr/foursquare-explique-en-4-points/"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blog.gaborit-d.com/les-180-badges-foursquare-en-francais/" TargetMode="External"/><Relationship Id="rId4" Type="http://schemas.openxmlformats.org/officeDocument/2006/relationships/hyperlink" Target="http://foursquare.com/2010infographic?utm_source=newsletter0&amp;utm_medium=email&amp;utm_campaign=newsletter&amp;utm_content=infographic"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mediatheques.pays-romans.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hest.fr/mediatheque/dossiers/innovation-reperes/glossaire#manuel-osl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hest.fr/mediatheque/dossiers/innovation-reperes/biographies#Jean-Claude-Prag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p:cNvSpPr>
            <a:spLocks noGrp="1" noRot="1" noChangeAspect="1" noTextEdit="1"/>
          </p:cNvSpPr>
          <p:nvPr>
            <p:ph type="sldImg"/>
          </p:nvPr>
        </p:nvSpPr>
        <p:spPr>
          <a:ln/>
        </p:spPr>
      </p:sp>
      <p:sp>
        <p:nvSpPr>
          <p:cNvPr id="6147"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6148"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015559-539C-4E83-BD71-7E0F70F56ECD}" type="slidenum">
              <a:rPr lang="fr-FR" altLang="fr-FR"/>
              <a:pPr>
                <a:spcBef>
                  <a:spcPct val="0"/>
                </a:spcBef>
              </a:pPr>
              <a:t>1</a:t>
            </a:fld>
            <a:endParaRPr lang="fr-FR" altLang="fr-FR"/>
          </a:p>
        </p:txBody>
      </p:sp>
    </p:spTree>
    <p:extLst>
      <p:ext uri="{BB962C8B-B14F-4D97-AF65-F5344CB8AC3E}">
        <p14:creationId xmlns:p14="http://schemas.microsoft.com/office/powerpoint/2010/main" val="745650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pPr eaLnBrk="1" hangingPunct="1">
              <a:defRPr/>
            </a:pPr>
            <a:r>
              <a:rPr lang="fr-FR" altLang="fr-FR" dirty="0" smtClean="0"/>
              <a:t>Le comté Texan de </a:t>
            </a:r>
            <a:r>
              <a:rPr lang="fr-FR" altLang="fr-FR" dirty="0" err="1" smtClean="0"/>
              <a:t>Bexar</a:t>
            </a:r>
            <a:r>
              <a:rPr lang="fr-FR" altLang="fr-FR" dirty="0" smtClean="0"/>
              <a:t>, près de San Antonio, l’a bien compris, et va donc ouvrir </a:t>
            </a:r>
            <a:r>
              <a:rPr lang="fr-FR" altLang="fr-FR" b="1" dirty="0" smtClean="0"/>
              <a:t>une bibliothèque sans livres,</a:t>
            </a:r>
            <a:r>
              <a:rPr lang="fr-FR" altLang="fr-FR" dirty="0" smtClean="0"/>
              <a:t> baptisée « </a:t>
            </a:r>
            <a:r>
              <a:rPr lang="fr-FR" altLang="fr-FR" dirty="0" err="1" smtClean="0"/>
              <a:t>BiblioThech</a:t>
            </a:r>
            <a:r>
              <a:rPr lang="fr-FR" altLang="fr-FR" dirty="0" smtClean="0"/>
              <a:t> ».</a:t>
            </a:r>
          </a:p>
          <a:p>
            <a:pPr eaLnBrk="1" hangingPunct="1">
              <a:defRPr/>
            </a:pPr>
            <a:r>
              <a:rPr lang="fr-FR" altLang="fr-FR" dirty="0" smtClean="0"/>
              <a:t>Coque vide, elle n’abrite aucune étagère regorgeant d’ouvrages, non. Ici, </a:t>
            </a:r>
            <a:r>
              <a:rPr lang="fr-FR" altLang="fr-FR" b="1" dirty="0" smtClean="0"/>
              <a:t>vous louez des liseuses</a:t>
            </a:r>
            <a:r>
              <a:rPr lang="fr-FR" altLang="fr-FR" dirty="0" smtClean="0"/>
              <a:t> pour une période donnée, et vous pourrez lire autant de livres que vous voudrez.</a:t>
            </a:r>
          </a:p>
          <a:p>
            <a:pPr marL="171450" indent="-171450">
              <a:buFont typeface="Arial" panose="020B0604020202020204" pitchFamily="34" charset="0"/>
              <a:buChar char="•"/>
              <a:defRPr/>
            </a:pPr>
            <a:r>
              <a:rPr lang="en-US" dirty="0" smtClean="0"/>
              <a:t>Reading e-books </a:t>
            </a:r>
          </a:p>
          <a:p>
            <a:pPr marL="171450" indent="-171450">
              <a:buFont typeface="Arial" panose="020B0604020202020204" pitchFamily="34" charset="0"/>
              <a:buChar char="•"/>
              <a:defRPr/>
            </a:pPr>
            <a:r>
              <a:rPr lang="en-US" dirty="0" smtClean="0"/>
              <a:t>Internet services </a:t>
            </a:r>
          </a:p>
          <a:p>
            <a:pPr marL="171450" indent="-171450">
              <a:buFont typeface="Arial" panose="020B0604020202020204" pitchFamily="34" charset="0"/>
              <a:buChar char="•"/>
              <a:defRPr/>
            </a:pPr>
            <a:r>
              <a:rPr lang="en-US" dirty="0" smtClean="0"/>
              <a:t>Computer classes</a:t>
            </a:r>
          </a:p>
          <a:p>
            <a:pPr marL="171450" indent="-171450">
              <a:buFont typeface="Arial" panose="020B0604020202020204" pitchFamily="34" charset="0"/>
              <a:buChar char="•"/>
              <a:defRPr/>
            </a:pPr>
            <a:r>
              <a:rPr lang="en-US" dirty="0" smtClean="0"/>
              <a:t>Laptop, desktop and tablet access </a:t>
            </a:r>
          </a:p>
          <a:p>
            <a:pPr marL="171450" indent="-171450">
              <a:buFont typeface="Arial" panose="020B0604020202020204" pitchFamily="34" charset="0"/>
              <a:buChar char="•"/>
              <a:defRPr/>
            </a:pPr>
            <a:r>
              <a:rPr lang="en-US" dirty="0" smtClean="0"/>
              <a:t>Check-out an e-reader</a:t>
            </a:r>
          </a:p>
          <a:p>
            <a:pPr marL="171450" indent="-171450">
              <a:buFont typeface="Arial" panose="020B0604020202020204" pitchFamily="34" charset="0"/>
              <a:buChar char="•"/>
              <a:defRPr/>
            </a:pPr>
            <a:r>
              <a:rPr lang="en-US" dirty="0" smtClean="0"/>
              <a:t>Bring their kids for story time</a:t>
            </a:r>
          </a:p>
          <a:p>
            <a:pPr marL="171450" indent="-171450">
              <a:buFont typeface="Arial" panose="020B0604020202020204" pitchFamily="34" charset="0"/>
              <a:buChar char="•"/>
              <a:defRPr/>
            </a:pPr>
            <a:r>
              <a:rPr lang="en-US" dirty="0" smtClean="0"/>
              <a:t>Reserve study/meeting space</a:t>
            </a:r>
          </a:p>
          <a:p>
            <a:pPr eaLnBrk="1" hangingPunct="1">
              <a:defRPr/>
            </a:pPr>
            <a:endParaRPr lang="fr-FR" altLang="fr-FR" dirty="0" smtClean="0"/>
          </a:p>
          <a:p>
            <a:pPr eaLnBrk="1" hangingPunct="1">
              <a:defRPr/>
            </a:pPr>
            <a:r>
              <a:rPr lang="fr-FR" altLang="fr-FR" dirty="0" smtClean="0"/>
              <a:t>Selon l’aveu même d’un des instigateurs du projet, Nelson Wolff, entrer dans cette bibliothèque est comme</a:t>
            </a:r>
            <a:r>
              <a:rPr lang="fr-FR" altLang="fr-FR" b="1" dirty="0" smtClean="0"/>
              <a:t> entrer dans un </a:t>
            </a:r>
            <a:r>
              <a:rPr lang="fr-FR" altLang="fr-FR" b="1" dirty="0" smtClean="0">
                <a:hlinkClick r:id="rId3" tooltip="Apple"/>
              </a:rPr>
              <a:t>Apple</a:t>
            </a:r>
            <a:r>
              <a:rPr lang="fr-FR" altLang="fr-FR" b="1" dirty="0" smtClean="0"/>
              <a:t> Store.</a:t>
            </a:r>
            <a:r>
              <a:rPr lang="fr-FR" altLang="fr-FR" dirty="0" smtClean="0"/>
              <a:t> Une ambiance épurée et minimaliste est donc à prévoir. La bibliothèque du futur ouvrira ses portes l’été prochain, et sera une expérience grandeur nature de ce nouveau type d’établissement.</a:t>
            </a:r>
          </a:p>
          <a:p>
            <a:pPr eaLnBrk="1" hangingPunct="1">
              <a:defRPr/>
            </a:pPr>
            <a:endParaRPr lang="fr-FR" altLang="fr-FR" dirty="0" smtClean="0"/>
          </a:p>
          <a:p>
            <a:pPr eaLnBrk="1" hangingPunct="1">
              <a:lnSpc>
                <a:spcPct val="80000"/>
              </a:lnSpc>
              <a:defRPr/>
            </a:pPr>
            <a:r>
              <a:rPr lang="fr-FR" dirty="0" smtClean="0"/>
              <a:t>Le rapport explique que ces machines ont trois avantages majeurs :</a:t>
            </a:r>
          </a:p>
          <a:p>
            <a:pPr marL="171450" indent="-171450" eaLnBrk="1" hangingPunct="1">
              <a:lnSpc>
                <a:spcPct val="80000"/>
              </a:lnSpc>
              <a:buFont typeface="Arial" pitchFamily="34" charset="0"/>
              <a:buChar char="•"/>
              <a:defRPr/>
            </a:pPr>
            <a:r>
              <a:rPr lang="fr-FR" dirty="0" smtClean="0"/>
              <a:t>délivrer des livres à n'importe quelle heure du jour et de la nuit surtout </a:t>
            </a:r>
          </a:p>
          <a:p>
            <a:pPr marL="171450" indent="-171450" eaLnBrk="1" hangingPunct="1">
              <a:lnSpc>
                <a:spcPct val="80000"/>
              </a:lnSpc>
              <a:buFont typeface="Arial" pitchFamily="34" charset="0"/>
              <a:buChar char="•"/>
              <a:defRPr/>
            </a:pPr>
            <a:r>
              <a:rPr lang="fr-FR" dirty="0" smtClean="0"/>
              <a:t>disséminer la présence de la bibliothèque dans des lieux très fréquentés et donc toucher des </a:t>
            </a:r>
            <a:r>
              <a:rPr lang="fr-FR" dirty="0" err="1" smtClean="0"/>
              <a:t>non-usagers</a:t>
            </a:r>
            <a:r>
              <a:rPr lang="fr-FR" dirty="0" smtClean="0"/>
              <a:t> (dans les centres commerciaux, les aéroports, les cinémas) ou des usagers empêchés (les hôpitaux, les maisons de retraites...) </a:t>
            </a:r>
          </a:p>
          <a:p>
            <a:pPr marL="171450" indent="-171450" eaLnBrk="1" hangingPunct="1">
              <a:lnSpc>
                <a:spcPct val="80000"/>
              </a:lnSpc>
              <a:buFont typeface="Arial" pitchFamily="34" charset="0"/>
              <a:buChar char="•"/>
              <a:defRPr/>
            </a:pPr>
            <a:r>
              <a:rPr lang="fr-FR" dirty="0" smtClean="0"/>
              <a:t>rendre les services rapidement adaptables (on peut les déplacer rapidement en fonction des besoins ou de l'usage) </a:t>
            </a:r>
          </a:p>
          <a:p>
            <a:pPr eaLnBrk="1" hangingPunct="1">
              <a:lnSpc>
                <a:spcPct val="80000"/>
              </a:lnSpc>
              <a:defRPr/>
            </a:pPr>
            <a:endParaRPr lang="fr-FR" dirty="0" smtClean="0"/>
          </a:p>
          <a:p>
            <a:pPr eaLnBrk="1" hangingPunct="1">
              <a:lnSpc>
                <a:spcPct val="80000"/>
              </a:lnSpc>
              <a:defRPr/>
            </a:pPr>
            <a:r>
              <a:rPr lang="fr-FR" dirty="0" smtClean="0"/>
              <a:t>En outre, ces machines peuvent servir de plusieurs façons :</a:t>
            </a:r>
          </a:p>
          <a:p>
            <a:pPr marL="171450" indent="-171450" eaLnBrk="1" hangingPunct="1">
              <a:lnSpc>
                <a:spcPct val="80000"/>
              </a:lnSpc>
              <a:buFont typeface="Arial" pitchFamily="34" charset="0"/>
              <a:buChar char="•"/>
              <a:defRPr/>
            </a:pPr>
            <a:r>
              <a:rPr lang="fr-FR" dirty="0" smtClean="0"/>
              <a:t>un distributeur pour le prêt (uniquement) de documents </a:t>
            </a:r>
          </a:p>
          <a:p>
            <a:pPr marL="171450" indent="-171450" eaLnBrk="1" hangingPunct="1">
              <a:lnSpc>
                <a:spcPct val="80000"/>
              </a:lnSpc>
              <a:buFont typeface="Arial" pitchFamily="34" charset="0"/>
              <a:buChar char="•"/>
              <a:defRPr/>
            </a:pPr>
            <a:r>
              <a:rPr lang="fr-FR" dirty="0" smtClean="0"/>
              <a:t>une délivrance différée pour des documents qui n'ont pas à être en accès libre. Certaines machines permettent de stocker des documents et de les prêter comme d'accepter le retour de manière automatisée. </a:t>
            </a:r>
          </a:p>
          <a:p>
            <a:pPr marL="171450" indent="-171450" eaLnBrk="1" hangingPunct="1">
              <a:lnSpc>
                <a:spcPct val="80000"/>
              </a:lnSpc>
              <a:buFont typeface="Arial" pitchFamily="34" charset="0"/>
              <a:buChar char="•"/>
              <a:defRPr/>
            </a:pPr>
            <a:r>
              <a:rPr lang="fr-FR" dirty="0" smtClean="0"/>
              <a:t>Une "annexe" : la bibliothèque est installé dans des quartiers éloignée et sert de point lecture pour les habitants. Les usagers peuvent emprunter les 400 livres proposés, attendre qu'ils soient changés ou faire des réservations via le logiciel intégré. la machine fait des emprunts et des retours. (exemple de la </a:t>
            </a:r>
            <a:r>
              <a:rPr lang="fr-FR" dirty="0" smtClean="0">
                <a:hlinkClick r:id="rId4"/>
              </a:rPr>
              <a:t>bibliothèque de Shenzhen</a:t>
            </a:r>
            <a:r>
              <a:rPr lang="fr-FR" dirty="0" smtClean="0"/>
              <a:t>, en Chine) </a:t>
            </a:r>
          </a:p>
          <a:p>
            <a:pPr eaLnBrk="1" hangingPunct="1">
              <a:defRPr/>
            </a:pPr>
            <a:endParaRPr lang="fr-FR" altLang="fr-FR" dirty="0" smtClean="0"/>
          </a:p>
        </p:txBody>
      </p:sp>
    </p:spTree>
    <p:extLst>
      <p:ext uri="{BB962C8B-B14F-4D97-AF65-F5344CB8AC3E}">
        <p14:creationId xmlns:p14="http://schemas.microsoft.com/office/powerpoint/2010/main" val="1059650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a:ln/>
        </p:spPr>
      </p:sp>
      <p:sp>
        <p:nvSpPr>
          <p:cNvPr id="26627" name="Espace réservé des commentaires 2"/>
          <p:cNvSpPr>
            <a:spLocks noGrp="1"/>
          </p:cNvSpPr>
          <p:nvPr>
            <p:ph type="body" idx="1"/>
          </p:nvPr>
        </p:nvSpPr>
        <p:spPr>
          <a:noFill/>
        </p:spPr>
        <p:txBody>
          <a:bodyPr/>
          <a:lstStyle/>
          <a:p>
            <a:r>
              <a:rPr lang="fr-FR" altLang="fr-FR" smtClean="0">
                <a:latin typeface="Arial" panose="020B0604020202020204" pitchFamily="34" charset="0"/>
                <a:cs typeface="Arial" panose="020B0604020202020204" pitchFamily="34" charset="0"/>
              </a:rPr>
              <a:t>Objet de la littérature scientifique, des sciences humaines et sociales, </a:t>
            </a:r>
            <a:r>
              <a:rPr lang="fr-FR" altLang="fr-FR" b="1" smtClean="0">
                <a:latin typeface="Arial" panose="020B0604020202020204" pitchFamily="34" charset="0"/>
                <a:cs typeface="Arial" panose="020B0604020202020204" pitchFamily="34" charset="0"/>
              </a:rPr>
              <a:t>thème récurrent </a:t>
            </a:r>
            <a:r>
              <a:rPr lang="fr-FR" altLang="fr-FR" smtClean="0">
                <a:latin typeface="Arial" panose="020B0604020202020204" pitchFamily="34" charset="0"/>
                <a:cs typeface="Arial" panose="020B0604020202020204" pitchFamily="34" charset="0"/>
              </a:rPr>
              <a:t>dans les média, l’innovation est aujourd’hui devenue un </a:t>
            </a:r>
            <a:r>
              <a:rPr lang="fr-FR" altLang="fr-FR" b="1" smtClean="0">
                <a:latin typeface="Arial" panose="020B0604020202020204" pitchFamily="34" charset="0"/>
                <a:cs typeface="Arial" panose="020B0604020202020204" pitchFamily="34" charset="0"/>
              </a:rPr>
              <a:t>concept incontournable</a:t>
            </a:r>
            <a:r>
              <a:rPr lang="fr-FR" altLang="fr-FR" smtClean="0">
                <a:latin typeface="Arial" panose="020B0604020202020204" pitchFamily="34" charset="0"/>
                <a:cs typeface="Arial" panose="020B0604020202020204" pitchFamily="34" charset="0"/>
              </a:rPr>
              <a:t>. Pourtant, à y regarder de plus près, il s’agit là d’une </a:t>
            </a:r>
            <a:r>
              <a:rPr lang="fr-FR" altLang="fr-FR" b="1" smtClean="0">
                <a:latin typeface="Arial" panose="020B0604020202020204" pitchFamily="34" charset="0"/>
                <a:cs typeface="Arial" panose="020B0604020202020204" pitchFamily="34" charset="0"/>
              </a:rPr>
              <a:t>notion très équivoque</a:t>
            </a:r>
            <a:r>
              <a:rPr lang="fr-FR" altLang="fr-FR" smtClean="0">
                <a:latin typeface="Arial" panose="020B0604020202020204" pitchFamily="34" charset="0"/>
                <a:cs typeface="Arial" panose="020B0604020202020204" pitchFamily="34" charset="0"/>
              </a:rPr>
              <a:t>. </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Pour de nombreuses personnes faisant rimer « innovation » et « neuf », l’innovation est en effet souvent associée aux </a:t>
            </a:r>
            <a:r>
              <a:rPr lang="fr-FR" altLang="fr-FR" b="1" smtClean="0">
                <a:latin typeface="Arial" panose="020B0604020202020204" pitchFamily="34" charset="0"/>
                <a:cs typeface="Arial" panose="020B0604020202020204" pitchFamily="34" charset="0"/>
              </a:rPr>
              <a:t>nouvelles technologies et aux objets techniques</a:t>
            </a:r>
            <a:r>
              <a:rPr lang="fr-FR" altLang="fr-FR" smtClean="0">
                <a:latin typeface="Arial" panose="020B0604020202020204" pitchFamily="34" charset="0"/>
                <a:cs typeface="Arial" panose="020B0604020202020204" pitchFamily="34" charset="0"/>
              </a:rPr>
              <a:t> qui transforment notre société et pose la </a:t>
            </a:r>
            <a:r>
              <a:rPr lang="fr-FR" altLang="fr-FR" b="1" smtClean="0">
                <a:latin typeface="Arial" panose="020B0604020202020204" pitchFamily="34" charset="0"/>
                <a:cs typeface="Arial" panose="020B0604020202020204" pitchFamily="34" charset="0"/>
              </a:rPr>
              <a:t>question du Progrès</a:t>
            </a:r>
            <a:r>
              <a:rPr lang="fr-FR" altLang="fr-FR" smtClean="0">
                <a:latin typeface="Arial" panose="020B0604020202020204" pitchFamily="34" charset="0"/>
                <a:cs typeface="Arial" panose="020B0604020202020204" pitchFamily="34" charset="0"/>
              </a:rPr>
              <a:t>. </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Or si la technologie occupe une position dominante dans les sociétés de production et de consommation, elle occulte trop souvent les </a:t>
            </a:r>
            <a:r>
              <a:rPr lang="fr-FR" altLang="fr-FR" b="1" smtClean="0">
                <a:latin typeface="Arial" panose="020B0604020202020204" pitchFamily="34" charset="0"/>
                <a:cs typeface="Arial" panose="020B0604020202020204" pitchFamily="34" charset="0"/>
              </a:rPr>
              <a:t>aspects sociaux et organisationnels </a:t>
            </a:r>
            <a:r>
              <a:rPr lang="fr-FR" altLang="fr-FR" smtClean="0">
                <a:latin typeface="Arial" panose="020B0604020202020204" pitchFamily="34" charset="0"/>
                <a:cs typeface="Arial" panose="020B0604020202020204" pitchFamily="34" charset="0"/>
              </a:rPr>
              <a:t>de l’innovation. </a:t>
            </a:r>
          </a:p>
          <a:p>
            <a:endParaRPr lang="fr-FR" altLang="fr-FR" smtClean="0">
              <a:latin typeface="Arial" panose="020B0604020202020204" pitchFamily="34" charset="0"/>
              <a:cs typeface="Arial" panose="020B0604020202020204" pitchFamily="34" charset="0"/>
            </a:endParaRPr>
          </a:p>
        </p:txBody>
      </p:sp>
      <p:sp>
        <p:nvSpPr>
          <p:cNvPr id="26628"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57ED10F-1EFE-4852-BE5D-6B5C87E3288A}" type="slidenum">
              <a:rPr lang="fr-FR" altLang="fr-FR"/>
              <a:pPr>
                <a:spcBef>
                  <a:spcPct val="0"/>
                </a:spcBef>
              </a:pPr>
              <a:t>11</a:t>
            </a:fld>
            <a:endParaRPr lang="fr-FR" altLang="fr-FR"/>
          </a:p>
        </p:txBody>
      </p:sp>
    </p:spTree>
    <p:extLst>
      <p:ext uri="{BB962C8B-B14F-4D97-AF65-F5344CB8AC3E}">
        <p14:creationId xmlns:p14="http://schemas.microsoft.com/office/powerpoint/2010/main" val="4160522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a:ln/>
        </p:spPr>
      </p:sp>
      <p:sp>
        <p:nvSpPr>
          <p:cNvPr id="28675" name="Espace réservé des commentaires 2"/>
          <p:cNvSpPr>
            <a:spLocks noGrp="1"/>
          </p:cNvSpPr>
          <p:nvPr>
            <p:ph type="body" idx="1"/>
          </p:nvPr>
        </p:nvSpPr>
        <p:spPr>
          <a:noFill/>
        </p:spPr>
        <p:txBody>
          <a:bodyPr/>
          <a:lstStyle/>
          <a:p>
            <a:pPr marL="228600" indent="-228600" eaLnBrk="1" hangingPunct="1"/>
            <a:r>
              <a:rPr lang="fr-FR" altLang="fr-FR" smtClean="0">
                <a:latin typeface="Arial" panose="020B0604020202020204" pitchFamily="34" charset="0"/>
                <a:cs typeface="Arial" panose="020B0604020202020204" pitchFamily="34" charset="0"/>
              </a:rPr>
              <a:t>Innover vs invention, découverte scientif.</a:t>
            </a:r>
          </a:p>
          <a:p>
            <a:pPr marL="228600" indent="-228600" eaLnBrk="1" hangingPunct="1"/>
            <a:r>
              <a:rPr lang="fr-FR" altLang="fr-FR" smtClean="0">
                <a:latin typeface="Arial" panose="020B0604020202020204" pitchFamily="34" charset="0"/>
                <a:cs typeface="Arial" panose="020B0604020202020204" pitchFamily="34" charset="0"/>
              </a:rPr>
              <a:t>Invention propice à innovation</a:t>
            </a:r>
          </a:p>
          <a:p>
            <a:pPr marL="228600" indent="-228600" eaLnBrk="1" hangingPunct="1"/>
            <a:endParaRPr lang="fr-FR" altLang="fr-FR" smtClean="0">
              <a:latin typeface="Arial" panose="020B0604020202020204" pitchFamily="34" charset="0"/>
              <a:cs typeface="Arial" panose="020B0604020202020204" pitchFamily="34" charset="0"/>
            </a:endParaRPr>
          </a:p>
          <a:p>
            <a:pPr marL="228600" indent="-228600" eaLnBrk="1" hangingPunct="1"/>
            <a:r>
              <a:rPr lang="fr-FR" altLang="fr-FR" b="1" smtClean="0">
                <a:latin typeface="Arial" panose="020B0604020202020204" pitchFamily="34" charset="0"/>
                <a:cs typeface="Arial" panose="020B0604020202020204" pitchFamily="34" charset="0"/>
              </a:rPr>
              <a:t>invention = Innovation</a:t>
            </a:r>
            <a:r>
              <a:rPr lang="hi-IN" altLang="fr-FR" b="1" smtClean="0">
                <a:latin typeface="Arial" panose="020B0604020202020204" pitchFamily="34" charset="0"/>
                <a:cs typeface="Arial" panose="020B0604020202020204" pitchFamily="34" charset="0"/>
              </a:rPr>
              <a:t> </a:t>
            </a:r>
          </a:p>
          <a:p>
            <a:pPr marL="228600" indent="-228600" eaLnBrk="1" hangingPunct="1"/>
            <a:r>
              <a:rPr lang="fr-FR" altLang="fr-FR" smtClean="0">
                <a:latin typeface="Arial" panose="020B0604020202020204" pitchFamily="34" charset="0"/>
                <a:cs typeface="Arial" panose="020B0604020202020204" pitchFamily="34" charset="0"/>
              </a:rPr>
              <a:t>L’innovation par définition concerne un produit ou un service qui a du succès.</a:t>
            </a:r>
          </a:p>
          <a:p>
            <a:pPr marL="228600" indent="-228600" eaLnBrk="1" hangingPunct="1">
              <a:buFontTx/>
              <a:buChar char="•"/>
            </a:pPr>
            <a:r>
              <a:rPr lang="fr-FR" altLang="fr-FR" smtClean="0">
                <a:latin typeface="Arial" panose="020B0604020202020204" pitchFamily="34" charset="0"/>
                <a:cs typeface="Arial" panose="020B0604020202020204" pitchFamily="34" charset="0"/>
              </a:rPr>
              <a:t>De nombreuses inventions ne rencontrent aucun succès. </a:t>
            </a:r>
          </a:p>
          <a:p>
            <a:pPr marL="228600" indent="-228600" eaLnBrk="1" hangingPunct="1">
              <a:buFontTx/>
              <a:buChar char="•"/>
            </a:pPr>
            <a:r>
              <a:rPr lang="fr-FR" altLang="fr-FR" smtClean="0">
                <a:latin typeface="Arial" panose="020B0604020202020204" pitchFamily="34" charset="0"/>
                <a:cs typeface="Arial" panose="020B0604020202020204" pitchFamily="34" charset="0"/>
              </a:rPr>
              <a:t>L’innovation n’existe pas sans le produit : une technologie ou une idée peuvent précéder l’innovation sans que l’on parle encore d’innovation.</a:t>
            </a:r>
          </a:p>
          <a:p>
            <a:pPr marL="228600" indent="-228600" eaLnBrk="1" hangingPunct="1"/>
            <a:endParaRPr lang="fr-FR" altLang="fr-FR" smtClean="0">
              <a:latin typeface="Arial" panose="020B0604020202020204" pitchFamily="34" charset="0"/>
              <a:cs typeface="Arial" panose="020B0604020202020204" pitchFamily="34" charset="0"/>
            </a:endParaRPr>
          </a:p>
          <a:p>
            <a:pPr marL="228600" indent="-228600" eaLnBrk="1" hangingPunct="1"/>
            <a:r>
              <a:rPr lang="fr-FR" altLang="fr-FR" smtClean="0">
                <a:latin typeface="Arial" panose="020B0604020202020204" pitchFamily="34" charset="0"/>
                <a:cs typeface="Arial" panose="020B0604020202020204" pitchFamily="34" charset="0"/>
              </a:rPr>
              <a:t>Il faut que quelqu’un ait l’idée d’utiliser l’invention pour en faire un produit qui marche avant de parler d’innovation. </a:t>
            </a:r>
          </a:p>
          <a:p>
            <a:pPr marL="228600" indent="-228600" eaLnBrk="1" hangingPunct="1">
              <a:buFontTx/>
              <a:buChar char="•"/>
            </a:pPr>
            <a:r>
              <a:rPr lang="fr-FR" altLang="fr-FR" smtClean="0">
                <a:latin typeface="Arial" panose="020B0604020202020204" pitchFamily="34" charset="0"/>
                <a:cs typeface="Arial" panose="020B0604020202020204" pitchFamily="34" charset="0"/>
              </a:rPr>
              <a:t>Ex d’idée : l’innovation chez Ikéa n’est pas le kit, mais le succès des meubles en kit à bas prix. </a:t>
            </a:r>
          </a:p>
          <a:p>
            <a:pPr marL="228600" indent="-228600" eaLnBrk="1" hangingPunct="1">
              <a:buFontTx/>
              <a:buChar char="•"/>
            </a:pPr>
            <a:r>
              <a:rPr lang="fr-FR" altLang="fr-FR" smtClean="0">
                <a:latin typeface="Arial" panose="020B0604020202020204" pitchFamily="34" charset="0"/>
                <a:cs typeface="Arial" panose="020B0604020202020204" pitchFamily="34" charset="0"/>
              </a:rPr>
              <a:t>Ex d’assemblage de technologies et de design : Steeve Jobs n’a inventé ni l’ordinateur, ni le téléphone, ni le disque. Mais il a fait fortune avec. Cf. Apple et « synthèse créative » : micro, souris, menus déroulants, MP3, tel. Portable, tablette…</a:t>
            </a:r>
          </a:p>
          <a:p>
            <a:pPr marL="228600" indent="-228600" eaLnBrk="1" hangingPunct="1">
              <a:buFontTx/>
              <a:buChar char="•"/>
            </a:pPr>
            <a:endParaRPr lang="fr-FR" altLang="fr-FR" smtClean="0">
              <a:latin typeface="Arial" panose="020B0604020202020204" pitchFamily="34" charset="0"/>
              <a:cs typeface="Arial" panose="020B0604020202020204" pitchFamily="34" charset="0"/>
            </a:endParaRPr>
          </a:p>
          <a:p>
            <a:pPr marL="228600" indent="-228600" eaLnBrk="1" hangingPunct="1"/>
            <a:r>
              <a:rPr lang="fr-FR" altLang="fr-FR" smtClean="0">
                <a:latin typeface="Arial" panose="020B0604020202020204" pitchFamily="34" charset="0"/>
                <a:cs typeface="Arial" panose="020B0604020202020204" pitchFamily="34" charset="0"/>
              </a:rPr>
              <a:t>Ne pas hésiter à s’inspirer de ce qui se fait ailleurs. </a:t>
            </a:r>
          </a:p>
        </p:txBody>
      </p:sp>
      <p:sp>
        <p:nvSpPr>
          <p:cNvPr id="28676"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2363BC76-B850-490E-810C-23B4AB2B31F9}" type="slidenum">
              <a:rPr lang="fr-FR" altLang="fr-FR"/>
              <a:pPr algn="r" eaLnBrk="1" hangingPunct="1">
                <a:spcBef>
                  <a:spcPct val="0"/>
                </a:spcBef>
              </a:pPr>
              <a:t>12</a:t>
            </a:fld>
            <a:endParaRPr lang="fr-FR" altLang="fr-FR"/>
          </a:p>
        </p:txBody>
      </p:sp>
    </p:spTree>
    <p:extLst>
      <p:ext uri="{BB962C8B-B14F-4D97-AF65-F5344CB8AC3E}">
        <p14:creationId xmlns:p14="http://schemas.microsoft.com/office/powerpoint/2010/main" val="1631793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a:ln/>
        </p:spPr>
      </p:sp>
      <p:sp>
        <p:nvSpPr>
          <p:cNvPr id="30723" name="Espace réservé des commentaires 2"/>
          <p:cNvSpPr>
            <a:spLocks noGrp="1"/>
          </p:cNvSpPr>
          <p:nvPr>
            <p:ph type="body" idx="1"/>
          </p:nvPr>
        </p:nvSpPr>
        <p:spPr>
          <a:noFill/>
        </p:spPr>
        <p:txBody>
          <a:bodyPr/>
          <a:lstStyle/>
          <a:p>
            <a:pPr eaLnBrk="1" hangingPunct="1"/>
            <a:r>
              <a:rPr lang="fr-FR" altLang="fr-FR" sz="1100" b="1" smtClean="0">
                <a:latin typeface="Arial" panose="020B0604020202020204" pitchFamily="34" charset="0"/>
                <a:cs typeface="Arial" panose="020B0604020202020204" pitchFamily="34" charset="0"/>
              </a:rPr>
              <a:t>Souvent, l’innovation est réduite au numérique.</a:t>
            </a:r>
            <a:r>
              <a:rPr lang="fr-FR" altLang="fr-FR" sz="1100" smtClean="0">
                <a:latin typeface="Arial" panose="020B0604020202020204" pitchFamily="34" charset="0"/>
                <a:cs typeface="Arial" panose="020B0604020202020204" pitchFamily="34" charset="0"/>
              </a:rPr>
              <a:t> Il faut des catalogues innovants, des services en ligne, des abonnements numériques, etc.</a:t>
            </a:r>
            <a:endParaRPr lang="fr-FR" altLang="fr-FR" sz="1100" b="1" smtClean="0">
              <a:latin typeface="Arial" panose="020B0604020202020204" pitchFamily="34" charset="0"/>
              <a:cs typeface="Arial" panose="020B0604020202020204" pitchFamily="34" charset="0"/>
            </a:endParaRPr>
          </a:p>
          <a:p>
            <a:pPr eaLnBrk="1" hangingPunct="1"/>
            <a:r>
              <a:rPr lang="fr-FR" altLang="fr-FR" sz="1100" b="1" smtClean="0">
                <a:latin typeface="Arial" panose="020B0604020202020204" pitchFamily="34" charset="0"/>
                <a:cs typeface="Arial" panose="020B0604020202020204" pitchFamily="34" charset="0"/>
              </a:rPr>
              <a:t>Certaines innovations majeures n’ont rien à voir avec les technologies : </a:t>
            </a:r>
            <a:endParaRPr lang="fr-FR" altLang="fr-FR" sz="1100" smtClean="0">
              <a:latin typeface="Arial" panose="020B0604020202020204" pitchFamily="34" charset="0"/>
              <a:cs typeface="Arial" panose="020B0604020202020204" pitchFamily="34" charset="0"/>
            </a:endParaRPr>
          </a:p>
          <a:p>
            <a:pPr eaLnBrk="1" hangingPunct="1">
              <a:buFontTx/>
              <a:buChar char="•"/>
            </a:pPr>
            <a:r>
              <a:rPr lang="fr-FR" altLang="fr-FR" sz="1100" smtClean="0">
                <a:latin typeface="Arial" panose="020B0604020202020204" pitchFamily="34" charset="0"/>
                <a:cs typeface="Arial" panose="020B0604020202020204" pitchFamily="34" charset="0"/>
              </a:rPr>
              <a:t>Conteneur</a:t>
            </a:r>
          </a:p>
          <a:p>
            <a:pPr eaLnBrk="1" hangingPunct="1">
              <a:buFontTx/>
              <a:buChar char="•"/>
            </a:pPr>
            <a:r>
              <a:rPr lang="fr-FR" altLang="fr-FR" sz="1100" smtClean="0">
                <a:latin typeface="Arial" panose="020B0604020202020204" pitchFamily="34" charset="0"/>
                <a:cs typeface="Arial" panose="020B0604020202020204" pitchFamily="34" charset="0"/>
              </a:rPr>
              <a:t>Meuble en kit d’Ikéa</a:t>
            </a:r>
          </a:p>
          <a:p>
            <a:pPr eaLnBrk="1" hangingPunct="1">
              <a:buFontTx/>
              <a:buChar char="•"/>
            </a:pPr>
            <a:r>
              <a:rPr lang="fr-FR" altLang="fr-FR" sz="1100" smtClean="0">
                <a:latin typeface="Arial" panose="020B0604020202020204" pitchFamily="34" charset="0"/>
                <a:cs typeface="Arial" panose="020B0604020202020204" pitchFamily="34" charset="0"/>
              </a:rPr>
              <a:t>création carte fidélité Am. Airlines en 1981</a:t>
            </a:r>
          </a:p>
          <a:p>
            <a:pPr eaLnBrk="1" hangingPunct="1"/>
            <a:r>
              <a:rPr lang="fr-FR" altLang="fr-FR" sz="1100" b="1" smtClean="0">
                <a:latin typeface="Arial" panose="020B0604020202020204" pitchFamily="34" charset="0"/>
                <a:cs typeface="Arial" panose="020B0604020202020204" pitchFamily="34" charset="0"/>
              </a:rPr>
              <a:t>Une part importante des innovations que l’on peut proposer aujourd’hui est souvent née de réactions face à l’environnement numérique :</a:t>
            </a:r>
            <a:r>
              <a:rPr lang="fr-FR" altLang="fr-FR" sz="1100" smtClean="0">
                <a:latin typeface="Arial" panose="020B0604020202020204" pitchFamily="34" charset="0"/>
                <a:cs typeface="Arial" panose="020B0604020202020204" pitchFamily="34" charset="0"/>
              </a:rPr>
              <a:t> il faut proposer des services souples parce que sur Internet, la souplesse est de mise. </a:t>
            </a:r>
            <a:endParaRPr lang="fr-FR" altLang="fr-FR" sz="1100" b="1" smtClean="0">
              <a:latin typeface="Arial" panose="020B0604020202020204" pitchFamily="34" charset="0"/>
              <a:cs typeface="Arial" panose="020B0604020202020204" pitchFamily="34" charset="0"/>
            </a:endParaRPr>
          </a:p>
          <a:p>
            <a:pPr eaLnBrk="1" hangingPunct="1"/>
            <a:endParaRPr lang="fr-FR" altLang="fr-FR" sz="800" b="1" smtClean="0">
              <a:latin typeface="Arial" panose="020B0604020202020204" pitchFamily="34" charset="0"/>
              <a:cs typeface="Arial" panose="020B0604020202020204" pitchFamily="34" charset="0"/>
            </a:endParaRPr>
          </a:p>
          <a:p>
            <a:pPr eaLnBrk="1" hangingPunct="1"/>
            <a:r>
              <a:rPr lang="fr-FR" altLang="fr-FR" sz="1100" b="1" smtClean="0">
                <a:latin typeface="Arial" panose="020B0604020202020204" pitchFamily="34" charset="0"/>
                <a:cs typeface="Arial" panose="020B0604020202020204" pitchFamily="34" charset="0"/>
              </a:rPr>
              <a:t>Mais tous les services sont loin d’être numériques : la dématérialisation a justement pour corollaire de revaloriser la place des services physiques</a:t>
            </a:r>
            <a:r>
              <a:rPr lang="fr-FR" altLang="fr-FR" sz="1100" smtClean="0">
                <a:latin typeface="Arial" panose="020B0604020202020204" pitchFamily="34" charset="0"/>
                <a:cs typeface="Arial" panose="020B0604020202020204" pitchFamily="34" charset="0"/>
              </a:rPr>
              <a:t>. Oui, on peut accéder facilement à de nombreux contenus en ligne, alors pourquoi faut-il des lieux ? Pas pour stocker des collections, mais bien pour susciter la rencontre et l’échange, profiter du contact humain et du conseil personnalisé de bibliothécaires compétents et accueillants, pour s’installer et profiter d’une ambiance agréable. </a:t>
            </a:r>
            <a:endParaRPr lang="fr-FR" altLang="fr-FR" sz="1100" b="1" smtClean="0">
              <a:latin typeface="Arial" panose="020B0604020202020204" pitchFamily="34" charset="0"/>
              <a:cs typeface="Arial" panose="020B0604020202020204" pitchFamily="34" charset="0"/>
            </a:endParaRPr>
          </a:p>
          <a:p>
            <a:pPr eaLnBrk="1" hangingPunct="1"/>
            <a:endParaRPr lang="fr-FR" altLang="fr-FR" sz="800" b="1" smtClean="0">
              <a:latin typeface="Arial" panose="020B0604020202020204" pitchFamily="34" charset="0"/>
              <a:cs typeface="Arial" panose="020B0604020202020204" pitchFamily="34" charset="0"/>
            </a:endParaRPr>
          </a:p>
          <a:p>
            <a:pPr eaLnBrk="1" hangingPunct="1"/>
            <a:r>
              <a:rPr lang="fr-FR" altLang="fr-FR" sz="1100" b="1" smtClean="0">
                <a:latin typeface="Arial" panose="020B0604020202020204" pitchFamily="34" charset="0"/>
                <a:cs typeface="Arial" panose="020B0604020202020204" pitchFamily="34" charset="0"/>
              </a:rPr>
              <a:t>La mise en place de services numériques ne peut être conçue sans penser également les services physiques.</a:t>
            </a:r>
            <a:r>
              <a:rPr lang="fr-FR" altLang="fr-FR" sz="1100" smtClean="0">
                <a:latin typeface="Arial" panose="020B0604020202020204" pitchFamily="34" charset="0"/>
                <a:cs typeface="Arial" panose="020B0604020202020204" pitchFamily="34" charset="0"/>
              </a:rPr>
              <a:t> </a:t>
            </a:r>
          </a:p>
        </p:txBody>
      </p:sp>
      <p:sp>
        <p:nvSpPr>
          <p:cNvPr id="30724"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83484A99-C9E4-40A7-9018-01CC1B152288}" type="slidenum">
              <a:rPr lang="fr-FR" altLang="fr-FR"/>
              <a:pPr algn="r" eaLnBrk="1" hangingPunct="1">
                <a:spcBef>
                  <a:spcPct val="0"/>
                </a:spcBef>
              </a:pPr>
              <a:t>13</a:t>
            </a:fld>
            <a:endParaRPr lang="fr-FR" altLang="fr-FR"/>
          </a:p>
        </p:txBody>
      </p:sp>
    </p:spTree>
    <p:extLst>
      <p:ext uri="{BB962C8B-B14F-4D97-AF65-F5344CB8AC3E}">
        <p14:creationId xmlns:p14="http://schemas.microsoft.com/office/powerpoint/2010/main" val="1967335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a:ln/>
        </p:spPr>
      </p:sp>
      <p:sp>
        <p:nvSpPr>
          <p:cNvPr id="32771" name="Espace réservé des commentaires 2"/>
          <p:cNvSpPr>
            <a:spLocks noGrp="1"/>
          </p:cNvSpPr>
          <p:nvPr>
            <p:ph type="body" idx="1"/>
          </p:nvPr>
        </p:nvSpPr>
        <p:spPr>
          <a:noFill/>
        </p:spPr>
        <p:txBody>
          <a:bodyPr/>
          <a:lstStyle/>
          <a:p>
            <a:pPr eaLnBrk="1" hangingPunct="1"/>
            <a:r>
              <a:rPr lang="fr-FR" altLang="fr-FR" b="1" smtClean="0">
                <a:latin typeface="Arial" panose="020B0604020202020204" pitchFamily="34" charset="0"/>
                <a:cs typeface="Arial" panose="020B0604020202020204" pitchFamily="34" charset="0"/>
              </a:rPr>
              <a:t>Les innovations qui consistent à diminuer la performance</a:t>
            </a:r>
            <a:r>
              <a:rPr lang="fr-FR" altLang="fr-FR" smtClean="0">
                <a:latin typeface="Arial" panose="020B0604020202020204" pitchFamily="34" charset="0"/>
                <a:cs typeface="Arial" panose="020B0604020202020204" pitchFamily="34" charset="0"/>
              </a:rPr>
              <a:t>. Intéressant car à force d’améliorations, les caractéristiques des produits finissent parfois par dépasser le besoin.    Ex : Dacia, - d’options et de technologie, le netbook.  </a:t>
            </a:r>
            <a:br>
              <a:rPr lang="fr-FR" altLang="fr-FR" smtClean="0">
                <a:latin typeface="Arial" panose="020B0604020202020204" pitchFamily="34" charset="0"/>
                <a:cs typeface="Arial" panose="020B0604020202020204" pitchFamily="34" charset="0"/>
              </a:rPr>
            </a:br>
            <a:r>
              <a:rPr lang="fr-FR" altLang="fr-FR" b="1" smtClean="0">
                <a:latin typeface="Arial" panose="020B0604020202020204" pitchFamily="34" charset="0"/>
                <a:cs typeface="Arial" panose="020B0604020202020204" pitchFamily="34" charset="0"/>
              </a:rPr>
              <a:t>Les innovations qui vont de paire avec une diminution de qualité (l’obsolescence programmée)</a:t>
            </a:r>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Iphone = de nouvelles fonctionnalités MAIS une batterie de très mauvaise qualité</a:t>
            </a:r>
          </a:p>
          <a:p>
            <a:pPr eaLnBrk="1" hangingPunct="1"/>
            <a:endParaRPr lang="fr-FR" altLang="fr-FR" b="1" smtClean="0">
              <a:latin typeface="Arial" panose="020B0604020202020204" pitchFamily="34" charset="0"/>
              <a:cs typeface="Arial" panose="020B0604020202020204" pitchFamily="34" charset="0"/>
            </a:endParaRPr>
          </a:p>
          <a:p>
            <a:pPr eaLnBrk="1" hangingPunct="1"/>
            <a:r>
              <a:rPr lang="fr-FR" altLang="fr-FR" b="1" smtClean="0">
                <a:latin typeface="Arial" panose="020B0604020202020204" pitchFamily="34" charset="0"/>
                <a:cs typeface="Arial" panose="020B0604020202020204" pitchFamily="34" charset="0"/>
              </a:rPr>
              <a:t>Exemple en médiathèque ? Plus difficile :</a:t>
            </a:r>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Peut guider l’idée du moins de livres, mais mieux présentés : tables ou mises en valeur pour personnes qui n’iront pas chercher dans les collections</a:t>
            </a:r>
          </a:p>
          <a:p>
            <a:pPr eaLnBrk="1" hangingPunct="1"/>
            <a:r>
              <a:rPr lang="fr-FR" altLang="fr-FR" smtClean="0">
                <a:latin typeface="Arial" panose="020B0604020202020204" pitchFamily="34" charset="0"/>
                <a:cs typeface="Arial" panose="020B0604020202020204" pitchFamily="34" charset="0"/>
              </a:rPr>
              <a:t>Pochettes pour lecteurs pressés : pas le choix, mais facile à emprunter. </a:t>
            </a:r>
          </a:p>
          <a:p>
            <a:pPr eaLnBrk="1" hangingPunct="1"/>
            <a:endParaRPr lang="fr-FR" altLang="fr-FR" b="1" smtClean="0">
              <a:latin typeface="Arial" panose="020B0604020202020204" pitchFamily="34" charset="0"/>
              <a:cs typeface="Arial" panose="020B0604020202020204" pitchFamily="34" charset="0"/>
            </a:endParaRPr>
          </a:p>
          <a:p>
            <a:pPr eaLnBrk="1" hangingPunct="1"/>
            <a:r>
              <a:rPr lang="fr-FR" altLang="fr-FR" b="1" smtClean="0">
                <a:latin typeface="Arial" panose="020B0604020202020204" pitchFamily="34" charset="0"/>
                <a:cs typeface="Arial" panose="020B0604020202020204" pitchFamily="34" charset="0"/>
              </a:rPr>
              <a:t>Repenser les services</a:t>
            </a:r>
          </a:p>
        </p:txBody>
      </p:sp>
      <p:sp>
        <p:nvSpPr>
          <p:cNvPr id="32772"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CA7B2231-8F85-4B51-B3FD-597EEC6C2F06}" type="slidenum">
              <a:rPr lang="fr-FR" altLang="fr-FR"/>
              <a:pPr algn="r" eaLnBrk="1" hangingPunct="1">
                <a:spcBef>
                  <a:spcPct val="0"/>
                </a:spcBef>
              </a:pPr>
              <a:t>14</a:t>
            </a:fld>
            <a:endParaRPr lang="fr-FR" altLang="fr-FR"/>
          </a:p>
        </p:txBody>
      </p:sp>
    </p:spTree>
    <p:extLst>
      <p:ext uri="{BB962C8B-B14F-4D97-AF65-F5344CB8AC3E}">
        <p14:creationId xmlns:p14="http://schemas.microsoft.com/office/powerpoint/2010/main" val="1571484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a:ln/>
        </p:spPr>
      </p:sp>
      <p:sp>
        <p:nvSpPr>
          <p:cNvPr id="34819" name="Espace réservé des commentaires 2"/>
          <p:cNvSpPr>
            <a:spLocks noGrp="1"/>
          </p:cNvSpPr>
          <p:nvPr>
            <p:ph type="body" idx="1"/>
          </p:nvPr>
        </p:nvSpPr>
        <p:spPr>
          <a:noFill/>
        </p:spPr>
        <p:txBody>
          <a:bodyPr/>
          <a:lstStyle/>
          <a:p>
            <a:pPr marL="228600" indent="-228600" eaLnBrk="1" hangingPunct="1"/>
            <a:r>
              <a:rPr lang="fr-FR" altLang="fr-FR" sz="1100" smtClean="0">
                <a:latin typeface="Arial" panose="020B0604020202020204" pitchFamily="34" charset="0"/>
                <a:cs typeface="Arial" panose="020B0604020202020204" pitchFamily="34" charset="0"/>
              </a:rPr>
              <a:t>On créé autant l’usage qu’on y répond et des innovations formidables échouent quand d’autres moins intéressantes réussissent.</a:t>
            </a:r>
          </a:p>
          <a:p>
            <a:pPr marL="228600" indent="-228600" eaLnBrk="1" hangingPunct="1"/>
            <a:r>
              <a:rPr lang="fr-FR" altLang="fr-FR" sz="1100" smtClean="0">
                <a:latin typeface="Arial" panose="020B0604020202020204" pitchFamily="34" charset="0"/>
                <a:cs typeface="Arial" panose="020B0604020202020204" pitchFamily="34" charset="0"/>
              </a:rPr>
              <a:t>En médiathèque : enquêtes de public intéressantes, mais pas forcément porteuses d’innovation : </a:t>
            </a:r>
            <a:endParaRPr lang="fr-FR" altLang="fr-FR" sz="1100" b="1" smtClean="0">
              <a:latin typeface="Arial" panose="020B0604020202020204" pitchFamily="34" charset="0"/>
              <a:cs typeface="Arial" panose="020B0604020202020204" pitchFamily="34" charset="0"/>
            </a:endParaRPr>
          </a:p>
          <a:p>
            <a:pPr marL="228600" indent="-228600" eaLnBrk="1" hangingPunct="1"/>
            <a:r>
              <a:rPr lang="fr-FR" altLang="fr-FR" sz="1100" b="1" smtClean="0">
                <a:latin typeface="Arial" panose="020B0604020202020204" pitchFamily="34" charset="0"/>
                <a:cs typeface="Arial" panose="020B0604020202020204" pitchFamily="34" charset="0"/>
              </a:rPr>
              <a:t>Les personnes s’autocensurent</a:t>
            </a:r>
            <a:r>
              <a:rPr lang="fr-FR" altLang="fr-FR" sz="1100" smtClean="0">
                <a:latin typeface="Arial" panose="020B0604020202020204" pitchFamily="34" charset="0"/>
                <a:cs typeface="Arial" panose="020B0604020202020204" pitchFamily="34" charset="0"/>
              </a:rPr>
              <a:t> en fonction de leurs représentations de la médiathèque : n’ont pas idée de réclamer des services numériques car identifient la médiathèque au livre.</a:t>
            </a:r>
            <a:endParaRPr lang="fr-FR" altLang="fr-FR" sz="1100" b="1" smtClean="0">
              <a:latin typeface="Arial" panose="020B0604020202020204" pitchFamily="34" charset="0"/>
              <a:cs typeface="Arial" panose="020B0604020202020204" pitchFamily="34" charset="0"/>
            </a:endParaRPr>
          </a:p>
          <a:p>
            <a:pPr marL="228600" indent="-228600" eaLnBrk="1" hangingPunct="1"/>
            <a:r>
              <a:rPr lang="fr-FR" altLang="fr-FR" sz="1100" b="1" smtClean="0">
                <a:latin typeface="Arial" panose="020B0604020202020204" pitchFamily="34" charset="0"/>
                <a:cs typeface="Arial" panose="020B0604020202020204" pitchFamily="34" charset="0"/>
              </a:rPr>
              <a:t>Il n’y a pas forcément d’attente</a:t>
            </a:r>
            <a:r>
              <a:rPr lang="fr-FR" altLang="fr-FR" sz="1100" smtClean="0">
                <a:latin typeface="Arial" panose="020B0604020202020204" pitchFamily="34" charset="0"/>
                <a:cs typeface="Arial" panose="020B0604020202020204" pitchFamily="34" charset="0"/>
              </a:rPr>
              <a:t> exprimée vis-à-vis d’une innovation : personne ne réclamait l’Iphone</a:t>
            </a:r>
            <a:endParaRPr lang="fr-FR" altLang="fr-FR" sz="1100" b="1" smtClean="0">
              <a:latin typeface="Arial" panose="020B0604020202020204" pitchFamily="34" charset="0"/>
              <a:cs typeface="Arial" panose="020B0604020202020204" pitchFamily="34" charset="0"/>
            </a:endParaRPr>
          </a:p>
          <a:p>
            <a:pPr marL="228600" indent="-228600" eaLnBrk="1" hangingPunct="1"/>
            <a:r>
              <a:rPr lang="fr-FR" altLang="fr-FR" sz="1100" b="1" smtClean="0">
                <a:latin typeface="Arial" panose="020B0604020202020204" pitchFamily="34" charset="0"/>
                <a:cs typeface="Arial" panose="020B0604020202020204" pitchFamily="34" charset="0"/>
              </a:rPr>
              <a:t>C’est plutôt l’observation des usages</a:t>
            </a:r>
            <a:r>
              <a:rPr lang="fr-FR" altLang="fr-FR" sz="1100" smtClean="0">
                <a:latin typeface="Arial" panose="020B0604020202020204" pitchFamily="34" charset="0"/>
                <a:cs typeface="Arial" panose="020B0604020202020204" pitchFamily="34" charset="0"/>
              </a:rPr>
              <a:t>, des modes d’appropriation du lieu qui peuvent guider la démarche d’innovation : les gens s’installent sur place, il leur faut des places confortables. </a:t>
            </a:r>
            <a:endParaRPr lang="fr-FR" altLang="fr-FR" sz="1100" b="1" smtClean="0">
              <a:latin typeface="Arial" panose="020B0604020202020204" pitchFamily="34" charset="0"/>
              <a:cs typeface="Arial" panose="020B0604020202020204" pitchFamily="34" charset="0"/>
            </a:endParaRPr>
          </a:p>
          <a:p>
            <a:pPr marL="228600" indent="-228600" eaLnBrk="1" hangingPunct="1"/>
            <a:r>
              <a:rPr lang="fr-FR" altLang="fr-FR" sz="1100" b="1" smtClean="0">
                <a:latin typeface="Arial" panose="020B0604020202020204" pitchFamily="34" charset="0"/>
                <a:cs typeface="Arial" panose="020B0604020202020204" pitchFamily="34" charset="0"/>
              </a:rPr>
              <a:t>Et surtout l’observation d’autres lieux</a:t>
            </a:r>
            <a:r>
              <a:rPr lang="fr-FR" altLang="fr-FR" sz="1100" smtClean="0">
                <a:latin typeface="Arial" panose="020B0604020202020204" pitchFamily="34" charset="0"/>
                <a:cs typeface="Arial" panose="020B0604020202020204" pitchFamily="34" charset="0"/>
              </a:rPr>
              <a:t>, d’autres services : cafés dans les fnacs, les musées ; etc. </a:t>
            </a:r>
            <a:endParaRPr lang="fr-FR" altLang="fr-FR" sz="1100" b="1" smtClean="0">
              <a:latin typeface="Arial" panose="020B0604020202020204" pitchFamily="34" charset="0"/>
              <a:cs typeface="Arial" panose="020B0604020202020204" pitchFamily="34" charset="0"/>
            </a:endParaRPr>
          </a:p>
          <a:p>
            <a:pPr marL="228600" indent="-228600" eaLnBrk="1" hangingPunct="1"/>
            <a:r>
              <a:rPr lang="fr-FR" altLang="fr-FR" sz="1100" b="1" smtClean="0">
                <a:latin typeface="Arial" panose="020B0604020202020204" pitchFamily="34" charset="0"/>
                <a:cs typeface="Arial" panose="020B0604020202020204" pitchFamily="34" charset="0"/>
              </a:rPr>
              <a:t>Il faut aussi s’appuyer sur des spécialistes</a:t>
            </a:r>
            <a:r>
              <a:rPr lang="fr-FR" altLang="fr-FR" sz="1100" smtClean="0">
                <a:latin typeface="Arial" panose="020B0604020202020204" pitchFamily="34" charset="0"/>
                <a:cs typeface="Arial" panose="020B0604020202020204" pitchFamily="34" charset="0"/>
              </a:rPr>
              <a:t> du marketing, des sociologues : pub, etc.</a:t>
            </a:r>
          </a:p>
        </p:txBody>
      </p:sp>
      <p:sp>
        <p:nvSpPr>
          <p:cNvPr id="34820"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DC9B9F6-CA61-440B-8381-12797D61106D}" type="slidenum">
              <a:rPr lang="fr-FR" altLang="fr-FR"/>
              <a:pPr algn="r" eaLnBrk="1" hangingPunct="1">
                <a:spcBef>
                  <a:spcPct val="0"/>
                </a:spcBef>
              </a:pPr>
              <a:t>15</a:t>
            </a:fld>
            <a:endParaRPr lang="fr-FR" altLang="fr-FR"/>
          </a:p>
        </p:txBody>
      </p:sp>
    </p:spTree>
    <p:extLst>
      <p:ext uri="{BB962C8B-B14F-4D97-AF65-F5344CB8AC3E}">
        <p14:creationId xmlns:p14="http://schemas.microsoft.com/office/powerpoint/2010/main" val="133399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Ro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pPr eaLnBrk="1" hangingPunct="1">
              <a:lnSpc>
                <a:spcPct val="90000"/>
              </a:lnSpc>
            </a:pPr>
            <a:r>
              <a:rPr lang="fr-FR" altLang="fr-FR" b="1" smtClean="0">
                <a:latin typeface="Arial" panose="020B0604020202020204" pitchFamily="34" charset="0"/>
                <a:cs typeface="Arial" panose="020B0604020202020204" pitchFamily="34" charset="0"/>
              </a:rPr>
              <a:t>Comment concilier nouveaux services et contexte de rigueur budgétaire </a:t>
            </a:r>
            <a:r>
              <a:rPr lang="fr-FR" altLang="fr-FR" smtClean="0">
                <a:latin typeface="Arial" panose="020B0604020202020204" pitchFamily="34" charset="0"/>
                <a:cs typeface="Arial" panose="020B0604020202020204" pitchFamily="34" charset="0"/>
              </a:rPr>
              <a:t>? S’il est vrai que certains projets coûtent cher, la démarche d’innovation peut aussi être quotidienne et améliorer la qualité des services proposés à peu de frais.</a:t>
            </a:r>
            <a:endParaRPr lang="fr-FR" altLang="fr-FR" b="1" smtClean="0">
              <a:latin typeface="Arial" panose="020B0604020202020204" pitchFamily="34" charset="0"/>
              <a:cs typeface="Arial" panose="020B0604020202020204" pitchFamily="34" charset="0"/>
            </a:endParaRPr>
          </a:p>
          <a:p>
            <a:pPr eaLnBrk="1" hangingPunct="1">
              <a:lnSpc>
                <a:spcPct val="90000"/>
              </a:lnSpc>
            </a:pPr>
            <a:endParaRPr lang="fr-FR" altLang="fr-FR" b="1" smtClean="0">
              <a:latin typeface="Arial" panose="020B0604020202020204" pitchFamily="34" charset="0"/>
              <a:cs typeface="Arial" panose="020B0604020202020204" pitchFamily="34" charset="0"/>
            </a:endParaRPr>
          </a:p>
          <a:p>
            <a:pPr eaLnBrk="1" hangingPunct="1">
              <a:lnSpc>
                <a:spcPct val="90000"/>
              </a:lnSpc>
            </a:pPr>
            <a:r>
              <a:rPr lang="fr-FR" altLang="fr-FR" b="1" smtClean="0">
                <a:latin typeface="Arial" panose="020B0604020202020204" pitchFamily="34" charset="0"/>
                <a:cs typeface="Arial" panose="020B0604020202020204" pitchFamily="34" charset="0"/>
              </a:rPr>
              <a:t>L’innovation est souvent assimilée à des projets coûteux (</a:t>
            </a:r>
            <a:r>
              <a:rPr lang="fr-FR" altLang="fr-FR" smtClean="0">
                <a:latin typeface="Arial" panose="020B0604020202020204" pitchFamily="34" charset="0"/>
                <a:cs typeface="Arial" panose="020B0604020202020204" pitchFamily="34" charset="0"/>
              </a:rPr>
              <a:t>réalisations architecturales remarquables ; réalisations numériques et notamment abonnements payants). </a:t>
            </a:r>
            <a:endParaRPr lang="fr-FR" altLang="fr-FR" b="1" smtClean="0">
              <a:latin typeface="Arial" panose="020B0604020202020204" pitchFamily="34" charset="0"/>
              <a:cs typeface="Arial" panose="020B0604020202020204" pitchFamily="34" charset="0"/>
            </a:endParaRPr>
          </a:p>
          <a:p>
            <a:pPr eaLnBrk="1" hangingPunct="1">
              <a:lnSpc>
                <a:spcPct val="90000"/>
              </a:lnSpc>
            </a:pPr>
            <a:endParaRPr lang="fr-FR" altLang="fr-FR" b="1" smtClean="0">
              <a:latin typeface="Arial" panose="020B0604020202020204" pitchFamily="34" charset="0"/>
              <a:cs typeface="Arial" panose="020B0604020202020204" pitchFamily="34" charset="0"/>
            </a:endParaRPr>
          </a:p>
          <a:p>
            <a:pPr eaLnBrk="1" hangingPunct="1">
              <a:lnSpc>
                <a:spcPct val="90000"/>
              </a:lnSpc>
            </a:pPr>
            <a:r>
              <a:rPr lang="fr-FR" altLang="fr-FR" b="1" smtClean="0">
                <a:latin typeface="Arial" panose="020B0604020202020204" pitchFamily="34" charset="0"/>
                <a:cs typeface="Arial" panose="020B0604020202020204" pitchFamily="34" charset="0"/>
              </a:rPr>
              <a:t>On trouve pourtant de nombreux exemples d’innovations « low-cost »</a:t>
            </a:r>
            <a:endParaRPr lang="fr-FR" altLang="fr-FR" smtClean="0">
              <a:latin typeface="Arial" panose="020B0604020202020204" pitchFamily="34" charset="0"/>
              <a:cs typeface="Arial" panose="020B0604020202020204" pitchFamily="34" charset="0"/>
            </a:endParaRP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Assouplir conditions d’accès</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Liens vers services numériques mutualisés de type questions-réponses</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Action culturelle : « sos Internet»</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Qualité de l’accueil et des relations : visite des lieux personnalisée, etc.</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Tables triangulaires pour faire évoluer l’accueil</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Ordis récupérés, meubles design repérés et commandés aux services techniques, </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Subventions pour les liseuses, les tablettes, etc.</a:t>
            </a:r>
          </a:p>
        </p:txBody>
      </p:sp>
    </p:spTree>
    <p:extLst>
      <p:ext uri="{BB962C8B-B14F-4D97-AF65-F5344CB8AC3E}">
        <p14:creationId xmlns:p14="http://schemas.microsoft.com/office/powerpoint/2010/main" val="722535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Ro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r>
              <a:rPr lang="fr-FR" altLang="fr-FR" sz="1000" smtClean="0">
                <a:latin typeface="Arial" panose="020B0604020202020204" pitchFamily="34" charset="0"/>
                <a:cs typeface="Arial" panose="020B0604020202020204" pitchFamily="34" charset="0"/>
              </a:rPr>
              <a:t>On reproche parfois aux services innovants d’être du marketing. Autrement dit, l’utilisation de techniques commerciales destinées à « faire du chiffre » au détriment du sens.</a:t>
            </a:r>
            <a:endParaRPr lang="fr-FR" altLang="fr-FR" sz="1000" b="1" smtClean="0">
              <a:latin typeface="Arial" panose="020B0604020202020204" pitchFamily="34" charset="0"/>
              <a:cs typeface="Arial" panose="020B0604020202020204" pitchFamily="34" charset="0"/>
            </a:endParaRPr>
          </a:p>
          <a:p>
            <a:pPr eaLnBrk="1" hangingPunct="1"/>
            <a:r>
              <a:rPr lang="fr-FR" altLang="fr-FR" sz="1000" b="1" smtClean="0">
                <a:latin typeface="Arial" panose="020B0604020202020204" pitchFamily="34" charset="0"/>
                <a:cs typeface="Arial" panose="020B0604020202020204" pitchFamily="34" charset="0"/>
              </a:rPr>
              <a:t>Il est bien sûr essentiel de garder à l’esprit les missions de service public</a:t>
            </a:r>
            <a:r>
              <a:rPr lang="fr-FR" altLang="fr-FR" sz="1000" smtClean="0">
                <a:latin typeface="Arial" panose="020B0604020202020204" pitchFamily="34" charset="0"/>
                <a:cs typeface="Arial" panose="020B0604020202020204" pitchFamily="34" charset="0"/>
              </a:rPr>
              <a:t>. Il ne s’agit pas d’innover pour innover et les missions qui nous incitent aujourd’hui à repenser nos façons de faire doivent continuer à nous guider au cours de l’expérimentation. </a:t>
            </a:r>
          </a:p>
          <a:p>
            <a:pPr eaLnBrk="1" hangingPunct="1"/>
            <a:endParaRPr lang="fr-FR" altLang="fr-FR" sz="1000" b="1" smtClean="0">
              <a:latin typeface="Arial" panose="020B0604020202020204" pitchFamily="34" charset="0"/>
              <a:cs typeface="Arial" panose="020B0604020202020204" pitchFamily="34" charset="0"/>
            </a:endParaRPr>
          </a:p>
          <a:p>
            <a:pPr eaLnBrk="1" hangingPunct="1"/>
            <a:r>
              <a:rPr lang="fr-FR" altLang="fr-FR" sz="1000" b="1" smtClean="0">
                <a:latin typeface="Arial" panose="020B0604020202020204" pitchFamily="34" charset="0"/>
                <a:cs typeface="Arial" panose="020B0604020202020204" pitchFamily="34" charset="0"/>
              </a:rPr>
              <a:t>Ex : L’exemple de Facebook</a:t>
            </a:r>
            <a:r>
              <a:rPr lang="fr-FR" altLang="fr-FR" sz="1000" smtClean="0">
                <a:latin typeface="Arial" panose="020B0604020202020204" pitchFamily="34" charset="0"/>
                <a:cs typeface="Arial" panose="020B0604020202020204" pitchFamily="34" charset="0"/>
              </a:rPr>
              <a:t> est symptomatique de la confusion qui peut régner entre service innovant et opération de communication. Utiliser ce réseau social comme un outil de communication traditionnel, afin de pouvoir justifier d’y être présent semble moins intéressant que l’utiliser comme réseau social et donc comme interface d’échange avec les usagers.</a:t>
            </a:r>
            <a:endParaRPr lang="fr-FR" altLang="fr-FR" sz="1000" b="1" smtClean="0">
              <a:latin typeface="Arial" panose="020B0604020202020204" pitchFamily="34" charset="0"/>
              <a:cs typeface="Arial" panose="020B0604020202020204" pitchFamily="34" charset="0"/>
            </a:endParaRPr>
          </a:p>
          <a:p>
            <a:pPr eaLnBrk="1" hangingPunct="1"/>
            <a:endParaRPr lang="fr-FR" altLang="fr-FR" sz="1000" b="1" smtClean="0">
              <a:latin typeface="Arial" panose="020B0604020202020204" pitchFamily="34" charset="0"/>
              <a:cs typeface="Arial" panose="020B0604020202020204" pitchFamily="34" charset="0"/>
            </a:endParaRPr>
          </a:p>
          <a:p>
            <a:pPr eaLnBrk="1" hangingPunct="1"/>
            <a:r>
              <a:rPr lang="fr-FR" altLang="fr-FR" sz="1000" b="1" smtClean="0">
                <a:latin typeface="Arial" panose="020B0604020202020204" pitchFamily="34" charset="0"/>
                <a:cs typeface="Arial" panose="020B0604020202020204" pitchFamily="34" charset="0"/>
              </a:rPr>
              <a:t>Le marketing n’est pas mauvais en soi </a:t>
            </a:r>
            <a:r>
              <a:rPr lang="fr-FR" altLang="fr-FR" sz="1000" smtClean="0">
                <a:latin typeface="Arial" panose="020B0604020202020204" pitchFamily="34" charset="0"/>
                <a:cs typeface="Arial" panose="020B0604020202020204" pitchFamily="34" charset="0"/>
              </a:rPr>
              <a:t>: au contraire, les médiathèques manquent souvent de compétences en matière de communication. La preuve : image vieillie, austère, etc. Le marketing peut servir à faire connaître nos services, ou les documents que nous souhaitons valoriser. </a:t>
            </a:r>
          </a:p>
          <a:p>
            <a:pPr eaLnBrk="1" hangingPunct="1">
              <a:buFontTx/>
              <a:buChar char="•"/>
            </a:pPr>
            <a:r>
              <a:rPr lang="fr-FR" altLang="fr-FR" sz="1000" smtClean="0">
                <a:latin typeface="Arial" panose="020B0604020202020204" pitchFamily="34" charset="0"/>
                <a:cs typeface="Arial" panose="020B0604020202020204" pitchFamily="34" charset="0"/>
              </a:rPr>
              <a:t>Ex : des badges. </a:t>
            </a:r>
          </a:p>
          <a:p>
            <a:pPr eaLnBrk="1" hangingPunct="1">
              <a:buFontTx/>
              <a:buChar char="•"/>
            </a:pPr>
            <a:r>
              <a:rPr lang="fr-FR" altLang="fr-FR" sz="1000" smtClean="0">
                <a:latin typeface="Arial" panose="020B0604020202020204" pitchFamily="34" charset="0"/>
                <a:cs typeface="Arial" panose="020B0604020202020204" pitchFamily="34" charset="0"/>
              </a:rPr>
              <a:t>Ex : publier des coups de cœur dans le journal l’été qui manque de contenu.</a:t>
            </a:r>
            <a:endParaRPr lang="fr-FR" altLang="fr-FR" sz="1000" b="1" smtClean="0">
              <a:latin typeface="Arial" panose="020B0604020202020204" pitchFamily="34" charset="0"/>
              <a:cs typeface="Arial" panose="020B0604020202020204" pitchFamily="34" charset="0"/>
            </a:endParaRPr>
          </a:p>
          <a:p>
            <a:pPr eaLnBrk="1" hangingPunct="1">
              <a:buFontTx/>
              <a:buChar char="•"/>
            </a:pPr>
            <a:r>
              <a:rPr lang="fr-FR" altLang="fr-FR" sz="1000" b="1" smtClean="0">
                <a:latin typeface="Arial" panose="020B0604020202020204" pitchFamily="34" charset="0"/>
                <a:cs typeface="Arial" panose="020B0604020202020204" pitchFamily="34" charset="0"/>
              </a:rPr>
              <a:t>Ex : cesser de communiquer sur les contraintes, mais sur les services </a:t>
            </a:r>
            <a:r>
              <a:rPr lang="fr-FR" altLang="fr-FR" sz="1000" smtClean="0">
                <a:latin typeface="Arial" panose="020B0604020202020204" pitchFamily="34" charset="0"/>
                <a:cs typeface="Arial" panose="020B0604020202020204" pitchFamily="34" charset="0"/>
              </a:rPr>
              <a:t>quand on présente la bibliothèque : Angers, Alforville, Haguenau</a:t>
            </a:r>
          </a:p>
          <a:p>
            <a:pPr eaLnBrk="1" hangingPunct="1">
              <a:buFontTx/>
              <a:buChar char="•"/>
            </a:pPr>
            <a:r>
              <a:rPr lang="fr-FR" altLang="fr-FR" sz="1000" smtClean="0">
                <a:latin typeface="Arial" panose="020B0604020202020204" pitchFamily="34" charset="0"/>
                <a:cs typeface="Arial" panose="020B0604020202020204" pitchFamily="34" charset="0"/>
              </a:rPr>
              <a:t>Ex : Communiquer par voie d’affiche, articles, etc sur le programme culturel, ok, mais ne pas oublier les services</a:t>
            </a:r>
          </a:p>
        </p:txBody>
      </p:sp>
    </p:spTree>
    <p:extLst>
      <p:ext uri="{BB962C8B-B14F-4D97-AF65-F5344CB8AC3E}">
        <p14:creationId xmlns:p14="http://schemas.microsoft.com/office/powerpoint/2010/main" val="538151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a:noFill/>
        </p:spPr>
        <p:txBody>
          <a:bodyPr/>
          <a:lstStyle/>
          <a:p>
            <a:pPr eaLnBrk="1" hangingPunct="1">
              <a:lnSpc>
                <a:spcPct val="90000"/>
              </a:lnSpc>
            </a:pPr>
            <a:r>
              <a:rPr lang="fr-FR" altLang="fr-FR" smtClean="0">
                <a:latin typeface="Arial" panose="020B0604020202020204" pitchFamily="34" charset="0"/>
                <a:cs typeface="Arial" panose="020B0604020202020204" pitchFamily="34" charset="0"/>
              </a:rPr>
              <a:t>Comment mettre en place des services innovants alors que l’on a déjà du mal à assurer les services traditionnels ? Vraie question, qui pose souvent problème. Mais innover, c’est aussi trouver des solutions…</a:t>
            </a:r>
          </a:p>
          <a:p>
            <a:pPr eaLnBrk="1" hangingPunct="1">
              <a:lnSpc>
                <a:spcPct val="90000"/>
              </a:lnSpc>
            </a:pPr>
            <a:endParaRPr lang="fr-FR" altLang="fr-FR" i="1" smtClean="0">
              <a:latin typeface="Arial" panose="020B0604020202020204" pitchFamily="34" charset="0"/>
              <a:cs typeface="Arial" panose="020B0604020202020204" pitchFamily="34" charset="0"/>
            </a:endParaRPr>
          </a:p>
          <a:p>
            <a:pPr eaLnBrk="1" hangingPunct="1">
              <a:lnSpc>
                <a:spcPct val="90000"/>
              </a:lnSpc>
            </a:pPr>
            <a:r>
              <a:rPr lang="fr-FR" altLang="fr-FR" i="1" smtClean="0">
                <a:latin typeface="Arial" panose="020B0604020202020204" pitchFamily="34" charset="0"/>
                <a:cs typeface="Arial" panose="020B0604020202020204" pitchFamily="34" charset="0"/>
              </a:rPr>
              <a:t>Mettre en place des services qui prennent peu de temps : </a:t>
            </a:r>
            <a:endParaRPr lang="fr-FR" altLang="fr-FR" b="1" i="1" smtClean="0">
              <a:latin typeface="Arial" panose="020B0604020202020204" pitchFamily="34" charset="0"/>
              <a:cs typeface="Arial" panose="020B0604020202020204" pitchFamily="34" charset="0"/>
            </a:endParaRP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Certaines innovations prennent du temps (services de questions-réponses), d’autre aucun (assouplissement des modalités de prêt, prêt de lunettes-loupes)</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En ligne, le travail peut être un travail de sélection et de création de lien plutôt que de création de contenus ; on peut choisir des choses qui se  mettent  jour automatiquement, des flux rss, etc.</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En ligne, le travail a souvent été fait ailleurs : Netvibes etc.</a:t>
            </a:r>
            <a:endParaRPr lang="fr-FR" altLang="fr-FR" b="1" smtClean="0">
              <a:latin typeface="Arial" panose="020B0604020202020204" pitchFamily="34" charset="0"/>
              <a:cs typeface="Arial" panose="020B0604020202020204" pitchFamily="34" charset="0"/>
            </a:endParaRPr>
          </a:p>
          <a:p>
            <a:pPr eaLnBrk="1" hangingPunct="1">
              <a:lnSpc>
                <a:spcPct val="90000"/>
              </a:lnSpc>
            </a:pPr>
            <a:endParaRPr lang="fr-FR" altLang="fr-FR" b="1" smtClean="0">
              <a:latin typeface="Arial" panose="020B0604020202020204" pitchFamily="34" charset="0"/>
              <a:cs typeface="Arial" panose="020B0604020202020204" pitchFamily="34" charset="0"/>
            </a:endParaRPr>
          </a:p>
          <a:p>
            <a:pPr eaLnBrk="1" hangingPunct="1">
              <a:lnSpc>
                <a:spcPct val="90000"/>
              </a:lnSpc>
            </a:pPr>
            <a:r>
              <a:rPr lang="fr-FR" altLang="fr-FR" b="1" smtClean="0">
                <a:latin typeface="Arial" panose="020B0604020202020204" pitchFamily="34" charset="0"/>
                <a:cs typeface="Arial" panose="020B0604020202020204" pitchFamily="34" charset="0"/>
              </a:rPr>
              <a:t>Mettre en place un service peut induire de mettre fin à un autre service. </a:t>
            </a:r>
            <a:endParaRPr lang="fr-FR" altLang="fr-FR" smtClean="0">
              <a:latin typeface="Arial" panose="020B0604020202020204" pitchFamily="34" charset="0"/>
              <a:cs typeface="Arial" panose="020B0604020202020204" pitchFamily="34" charset="0"/>
            </a:endParaRP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Identifier tout ce sur quoi on peut gagner du temps !</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Faire des plannings fixes, etc.</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Passer moins de temps sur les notices, voire sur les acquisitions</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Le portage aux personnes âgées peut être couplé avec le portage des repas si touche une trentaine de personnes seulement.</a:t>
            </a:r>
          </a:p>
          <a:p>
            <a:pPr eaLnBrk="1" hangingPunct="1">
              <a:lnSpc>
                <a:spcPct val="90000"/>
              </a:lnSpc>
              <a:buFontTx/>
              <a:buChar char="•"/>
            </a:pPr>
            <a:r>
              <a:rPr lang="fr-FR" altLang="fr-FR" smtClean="0">
                <a:latin typeface="Arial" panose="020B0604020202020204" pitchFamily="34" charset="0"/>
                <a:cs typeface="Arial" panose="020B0604020202020204" pitchFamily="34" charset="0"/>
              </a:rPr>
              <a:t>La réception des écoles peut être repensée : deux par an et sur des thèmes choisis par les bib donc réutilisables.</a:t>
            </a:r>
          </a:p>
        </p:txBody>
      </p:sp>
    </p:spTree>
    <p:extLst>
      <p:ext uri="{BB962C8B-B14F-4D97-AF65-F5344CB8AC3E}">
        <p14:creationId xmlns:p14="http://schemas.microsoft.com/office/powerpoint/2010/main" val="379906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lnSpc>
                <a:spcPct val="90000"/>
              </a:lnSpc>
            </a:pPr>
            <a:r>
              <a:rPr lang="fr-FR" altLang="fr-FR" sz="900" b="1" smtClean="0">
                <a:latin typeface="Arial" panose="020B0604020202020204" pitchFamily="34" charset="0"/>
                <a:cs typeface="Arial" panose="020B0604020202020204" pitchFamily="34" charset="0"/>
              </a:rPr>
              <a:t>L’innovation ne consiste pas à juxtaposer </a:t>
            </a:r>
            <a:r>
              <a:rPr lang="fr-FR" altLang="fr-FR" sz="900" smtClean="0">
                <a:latin typeface="Arial" panose="020B0604020202020204" pitchFamily="34" charset="0"/>
                <a:cs typeface="Arial" panose="020B0604020202020204" pitchFamily="34" charset="0"/>
              </a:rPr>
              <a:t>à l’offre traditionnelle quelques services modernes et profitables sur le plan de la communication. Ce n’est pas une démarche ponctuelle mais un projet de service.</a:t>
            </a:r>
          </a:p>
          <a:p>
            <a:pPr eaLnBrk="1" hangingPunct="1">
              <a:lnSpc>
                <a:spcPct val="90000"/>
              </a:lnSpc>
            </a:pPr>
            <a:r>
              <a:rPr lang="fr-FR" altLang="fr-FR" sz="900" smtClean="0">
                <a:latin typeface="Arial" panose="020B0604020202020204" pitchFamily="34" charset="0"/>
                <a:cs typeface="Arial" panose="020B0604020202020204" pitchFamily="34" charset="0"/>
              </a:rPr>
              <a:t>Repenser la médiathèque en termes de services et de qualité de ces services implique de construire une stratégie cohérente, </a:t>
            </a:r>
            <a:r>
              <a:rPr lang="fr-FR" altLang="fr-FR" sz="900" b="1" smtClean="0">
                <a:latin typeface="Arial" panose="020B0604020202020204" pitchFamily="34" charset="0"/>
                <a:cs typeface="Arial" panose="020B0604020202020204" pitchFamily="34" charset="0"/>
              </a:rPr>
              <a:t>faisant le lien entre services traditionnels</a:t>
            </a:r>
            <a:r>
              <a:rPr lang="fr-FR" altLang="fr-FR" sz="900" smtClean="0">
                <a:latin typeface="Arial" panose="020B0604020202020204" pitchFamily="34" charset="0"/>
                <a:cs typeface="Arial" panose="020B0604020202020204" pitchFamily="34" charset="0"/>
              </a:rPr>
              <a:t> (prêt, conseil, action culturelle), nouveaux services (formation aux nouvelles technologies, accès à Internet) </a:t>
            </a:r>
            <a:r>
              <a:rPr lang="fr-FR" altLang="fr-FR" sz="900" b="1" smtClean="0">
                <a:latin typeface="Arial" panose="020B0604020202020204" pitchFamily="34" charset="0"/>
                <a:cs typeface="Arial" panose="020B0604020202020204" pitchFamily="34" charset="0"/>
              </a:rPr>
              <a:t>et nouvelles modalités d’offres de ces services</a:t>
            </a:r>
            <a:r>
              <a:rPr lang="fr-FR" altLang="fr-FR" sz="900" smtClean="0">
                <a:latin typeface="Arial" panose="020B0604020202020204" pitchFamily="34" charset="0"/>
                <a:cs typeface="Arial" panose="020B0604020202020204" pitchFamily="34" charset="0"/>
              </a:rPr>
              <a:t> (nouvelles servuctions). </a:t>
            </a:r>
            <a:endParaRPr lang="fr-FR" altLang="fr-FR" sz="900" b="1" smtClean="0">
              <a:latin typeface="Arial" panose="020B0604020202020204" pitchFamily="34" charset="0"/>
              <a:cs typeface="Arial" panose="020B0604020202020204" pitchFamily="34" charset="0"/>
            </a:endParaRPr>
          </a:p>
          <a:p>
            <a:pPr eaLnBrk="1" hangingPunct="1">
              <a:lnSpc>
                <a:spcPct val="90000"/>
              </a:lnSpc>
            </a:pPr>
            <a:endParaRPr lang="fr-FR" altLang="fr-FR" sz="900" b="1" smtClean="0">
              <a:latin typeface="Arial" panose="020B0604020202020204" pitchFamily="34" charset="0"/>
              <a:cs typeface="Arial" panose="020B0604020202020204" pitchFamily="34" charset="0"/>
            </a:endParaRPr>
          </a:p>
          <a:p>
            <a:pPr eaLnBrk="1" hangingPunct="1">
              <a:lnSpc>
                <a:spcPct val="90000"/>
              </a:lnSpc>
            </a:pPr>
            <a:r>
              <a:rPr lang="fr-FR" altLang="fr-FR" sz="900" b="1" smtClean="0">
                <a:latin typeface="Arial" panose="020B0604020202020204" pitchFamily="34" charset="0"/>
                <a:cs typeface="Arial" panose="020B0604020202020204" pitchFamily="34" charset="0"/>
              </a:rPr>
              <a:t>La mise en place de nouveaux services dans un contexte de restriction budgétaire implique de faire des choix.</a:t>
            </a:r>
            <a:r>
              <a:rPr lang="fr-FR" altLang="fr-FR" sz="900" smtClean="0">
                <a:latin typeface="Arial" panose="020B0604020202020204" pitchFamily="34" charset="0"/>
                <a:cs typeface="Arial" panose="020B0604020202020204" pitchFamily="34" charset="0"/>
              </a:rPr>
              <a:t> Par exemples, privilégiera-t-on le portage à domicile ou l’animation à destination des assistantes maternelles ? Il faut définir des priorités, offrir un service généraliste et cibler des besoins particuliers. Parfois, il faut accepter de mettre fin à un service pour un développer un autre.</a:t>
            </a:r>
            <a:endParaRPr lang="fr-FR" altLang="fr-FR" sz="900" b="1" smtClean="0">
              <a:latin typeface="Arial" panose="020B0604020202020204" pitchFamily="34" charset="0"/>
              <a:cs typeface="Arial" panose="020B0604020202020204" pitchFamily="34" charset="0"/>
            </a:endParaRPr>
          </a:p>
          <a:p>
            <a:pPr eaLnBrk="1" hangingPunct="1">
              <a:lnSpc>
                <a:spcPct val="90000"/>
              </a:lnSpc>
            </a:pPr>
            <a:endParaRPr lang="fr-FR" altLang="fr-FR" sz="900" b="1" smtClean="0">
              <a:latin typeface="Arial" panose="020B0604020202020204" pitchFamily="34" charset="0"/>
              <a:cs typeface="Arial" panose="020B0604020202020204" pitchFamily="34" charset="0"/>
            </a:endParaRPr>
          </a:p>
          <a:p>
            <a:pPr eaLnBrk="1" hangingPunct="1">
              <a:lnSpc>
                <a:spcPct val="90000"/>
              </a:lnSpc>
            </a:pPr>
            <a:r>
              <a:rPr lang="fr-FR" altLang="fr-FR" sz="900" b="1" smtClean="0">
                <a:latin typeface="Arial" panose="020B0604020202020204" pitchFamily="34" charset="0"/>
                <a:cs typeface="Arial" panose="020B0604020202020204" pitchFamily="34" charset="0"/>
              </a:rPr>
              <a:t>Il est particulièrement important de veiller à la lisibilité de l’offre et de ne pas diluer l’identité de la structure dans une profusion de services mal identifiés. </a:t>
            </a:r>
          </a:p>
          <a:p>
            <a:pPr eaLnBrk="1" hangingPunct="1">
              <a:lnSpc>
                <a:spcPct val="90000"/>
              </a:lnSpc>
            </a:pPr>
            <a:endParaRPr lang="fr-FR" altLang="fr-FR" sz="900" b="1" smtClean="0">
              <a:latin typeface="Arial" panose="020B0604020202020204" pitchFamily="34" charset="0"/>
              <a:cs typeface="Arial" panose="020B0604020202020204" pitchFamily="34" charset="0"/>
            </a:endParaRPr>
          </a:p>
          <a:p>
            <a:pPr eaLnBrk="1" hangingPunct="1">
              <a:lnSpc>
                <a:spcPct val="90000"/>
              </a:lnSpc>
            </a:pPr>
            <a:r>
              <a:rPr lang="fr-FR" altLang="fr-FR" sz="900" b="1" smtClean="0">
                <a:latin typeface="Arial" panose="020B0604020202020204" pitchFamily="34" charset="0"/>
                <a:cs typeface="Arial" panose="020B0604020202020204" pitchFamily="34" charset="0"/>
              </a:rPr>
              <a:t>La médiathèque ne doit pas se moderniser et diversifier ses services au prix de la dilution de son identité. L’offre</a:t>
            </a:r>
            <a:r>
              <a:rPr lang="fr-FR" altLang="fr-FR" sz="900" smtClean="0">
                <a:latin typeface="Arial" panose="020B0604020202020204" pitchFamily="34" charset="0"/>
                <a:cs typeface="Arial" panose="020B0604020202020204" pitchFamily="34" charset="0"/>
              </a:rPr>
              <a:t> doit rester lisible et les missions aisément identifiables par les habitants On peut ainsi chercher à identifier :</a:t>
            </a:r>
          </a:p>
          <a:p>
            <a:pPr eaLnBrk="1" hangingPunct="1">
              <a:lnSpc>
                <a:spcPct val="90000"/>
              </a:lnSpc>
            </a:pPr>
            <a:r>
              <a:rPr lang="fr-FR" altLang="fr-FR" sz="900" smtClean="0">
                <a:latin typeface="Arial" panose="020B0604020202020204" pitchFamily="34" charset="0"/>
                <a:cs typeface="Arial" panose="020B0604020202020204" pitchFamily="34" charset="0"/>
              </a:rPr>
              <a:t>- </a:t>
            </a:r>
            <a:r>
              <a:rPr lang="fr-FR" altLang="fr-FR" sz="900" b="1" i="1" smtClean="0">
                <a:latin typeface="Arial" panose="020B0604020202020204" pitchFamily="34" charset="0"/>
                <a:cs typeface="Arial" panose="020B0604020202020204" pitchFamily="34" charset="0"/>
              </a:rPr>
              <a:t>le service de base</a:t>
            </a:r>
            <a:r>
              <a:rPr lang="fr-FR" altLang="fr-FR" sz="900" smtClean="0">
                <a:latin typeface="Arial" panose="020B0604020202020204" pitchFamily="34" charset="0"/>
                <a:cs typeface="Arial" panose="020B0604020202020204" pitchFamily="34" charset="0"/>
              </a:rPr>
              <a:t>, qui constitue la raison principale de la fréquentation. Il peut être défini comme l’accès matériel et symbolique à l’information, la formation et la culture proposé via les collections, le site, la médiation, les postes informatiques, le rôle de conseil des bibliothécaires.</a:t>
            </a:r>
          </a:p>
          <a:p>
            <a:pPr eaLnBrk="1" hangingPunct="1">
              <a:lnSpc>
                <a:spcPct val="90000"/>
              </a:lnSpc>
            </a:pPr>
            <a:r>
              <a:rPr lang="fr-FR" altLang="fr-FR" sz="900" smtClean="0">
                <a:latin typeface="Arial" panose="020B0604020202020204" pitchFamily="34" charset="0"/>
                <a:cs typeface="Arial" panose="020B0604020202020204" pitchFamily="34" charset="0"/>
              </a:rPr>
              <a:t>- </a:t>
            </a:r>
            <a:r>
              <a:rPr lang="fr-FR" altLang="fr-FR" sz="900" b="1" i="1" smtClean="0">
                <a:latin typeface="Arial" panose="020B0604020202020204" pitchFamily="34" charset="0"/>
                <a:cs typeface="Arial" panose="020B0604020202020204" pitchFamily="34" charset="0"/>
              </a:rPr>
              <a:t>les services périphériques </a:t>
            </a:r>
            <a:r>
              <a:rPr lang="fr-FR" altLang="fr-FR" sz="900" smtClean="0">
                <a:latin typeface="Arial" panose="020B0604020202020204" pitchFamily="34" charset="0"/>
                <a:cs typeface="Arial" panose="020B0604020202020204" pitchFamily="34" charset="0"/>
              </a:rPr>
              <a:t>: ceux-ci peuvent être supprimés sans remettre en question les missions de service public. Ils sont parfois nécessaires pour accéder au service de base et en augmentent l’intérêt. Il peut s’agir par exemple de services de confort, tels que le prêt de lunettes, de sacs.</a:t>
            </a:r>
          </a:p>
          <a:p>
            <a:pPr eaLnBrk="1" hangingPunct="1">
              <a:lnSpc>
                <a:spcPct val="90000"/>
              </a:lnSpc>
            </a:pPr>
            <a:r>
              <a:rPr lang="fr-FR" altLang="fr-FR" sz="900" smtClean="0">
                <a:latin typeface="Arial" panose="020B0604020202020204" pitchFamily="34" charset="0"/>
                <a:cs typeface="Arial" panose="020B0604020202020204" pitchFamily="34" charset="0"/>
              </a:rPr>
              <a:t>- </a:t>
            </a:r>
            <a:r>
              <a:rPr lang="fr-FR" altLang="fr-FR" sz="900" b="1" i="1" smtClean="0">
                <a:latin typeface="Arial" panose="020B0604020202020204" pitchFamily="34" charset="0"/>
                <a:cs typeface="Arial" panose="020B0604020202020204" pitchFamily="34" charset="0"/>
              </a:rPr>
              <a:t>les services dérivés</a:t>
            </a:r>
            <a:r>
              <a:rPr lang="fr-FR" altLang="fr-FR" sz="900" smtClean="0">
                <a:latin typeface="Arial" panose="020B0604020202020204" pitchFamily="34" charset="0"/>
                <a:cs typeface="Arial" panose="020B0604020202020204" pitchFamily="34" charset="0"/>
              </a:rPr>
              <a:t> sont les services périphériques qui sont devenus l’objectif principal de la venue des usagers. La médiathèque peut toutefois les supprimer sans renoncer à remplir ses missions essentielles. Ainsi, si les expositions favorisent la découverte culturelle et attirent un public particulier, la médiathèque n’a pas pour vocation première à être une galerie. </a:t>
            </a:r>
          </a:p>
        </p:txBody>
      </p:sp>
    </p:spTree>
    <p:extLst>
      <p:ext uri="{BB962C8B-B14F-4D97-AF65-F5344CB8AC3E}">
        <p14:creationId xmlns:p14="http://schemas.microsoft.com/office/powerpoint/2010/main" val="185069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e l'image des diapositives 1"/>
          <p:cNvSpPr>
            <a:spLocks noGrp="1" noRot="1" noChangeAspect="1" noTextEdit="1"/>
          </p:cNvSpPr>
          <p:nvPr>
            <p:ph type="sldImg"/>
          </p:nvPr>
        </p:nvSpPr>
        <p:spPr>
          <a:ln/>
        </p:spPr>
      </p:sp>
      <p:sp>
        <p:nvSpPr>
          <p:cNvPr id="8195"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8196"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7B1790A-1B47-424D-BA06-59928FF33186}" type="slidenum">
              <a:rPr lang="fr-FR" altLang="fr-FR"/>
              <a:pPr>
                <a:spcBef>
                  <a:spcPct val="0"/>
                </a:spcBef>
              </a:pPr>
              <a:t>2</a:t>
            </a:fld>
            <a:endParaRPr lang="fr-FR" altLang="fr-FR"/>
          </a:p>
        </p:txBody>
      </p:sp>
    </p:spTree>
    <p:extLst>
      <p:ext uri="{BB962C8B-B14F-4D97-AF65-F5344CB8AC3E}">
        <p14:creationId xmlns:p14="http://schemas.microsoft.com/office/powerpoint/2010/main" val="219173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a:ln/>
        </p:spPr>
      </p:sp>
      <p:sp>
        <p:nvSpPr>
          <p:cNvPr id="45059"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45060"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9178390-1BAF-48BA-8296-24EA27029C5D}" type="slidenum">
              <a:rPr lang="fr-FR" altLang="fr-FR"/>
              <a:pPr>
                <a:spcBef>
                  <a:spcPct val="0"/>
                </a:spcBef>
              </a:pPr>
              <a:t>20</a:t>
            </a:fld>
            <a:endParaRPr lang="fr-FR" altLang="fr-FR"/>
          </a:p>
        </p:txBody>
      </p:sp>
    </p:spTree>
    <p:extLst>
      <p:ext uri="{BB962C8B-B14F-4D97-AF65-F5344CB8AC3E}">
        <p14:creationId xmlns:p14="http://schemas.microsoft.com/office/powerpoint/2010/main" val="3978141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F4CCB56E-EDD3-424A-AC82-A2706D3A93AA}" type="slidenum">
              <a:rPr lang="fr-FR" altLang="fr-FR"/>
              <a:pPr algn="r" eaLnBrk="1" hangingPunct="1">
                <a:spcBef>
                  <a:spcPct val="0"/>
                </a:spcBef>
              </a:pPr>
              <a:t>21</a:t>
            </a:fld>
            <a:endParaRPr lang="fr-FR" altLang="fr-FR"/>
          </a:p>
        </p:txBody>
      </p:sp>
      <p:sp>
        <p:nvSpPr>
          <p:cNvPr id="47107"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p:txBody>
          <a:bodyPr/>
          <a:lstStyle/>
          <a:p>
            <a:pPr eaLnBrk="1" hangingPunct="1">
              <a:defRPr/>
            </a:pPr>
            <a:r>
              <a:rPr lang="fr-FR" altLang="fr-FR" b="1" dirty="0" smtClean="0"/>
              <a:t>l’inclusion des usagers dans le processus d’aménagement et de conception des espaces (design participatif</a:t>
            </a:r>
            <a:r>
              <a:rPr lang="fr-FR" altLang="fr-FR" dirty="0" smtClean="0"/>
              <a:t>). Puisque ce sont les usagers qui vont s’approprier ces lieux, il est important que ces derniers soient adaptés à leurs propres besoins.</a:t>
            </a:r>
          </a:p>
          <a:p>
            <a:pPr eaLnBrk="1" hangingPunct="1">
              <a:defRPr/>
            </a:pPr>
            <a:endParaRPr lang="fr-FR" altLang="fr-FR" dirty="0" smtClean="0"/>
          </a:p>
          <a:p>
            <a:pPr eaLnBrk="1" hangingPunct="1">
              <a:defRPr/>
            </a:pPr>
            <a:r>
              <a:rPr lang="fr-FR" altLang="fr-FR" dirty="0" smtClean="0"/>
              <a:t>Espaces de vie, accueillants, mobilier inclusif : pas de banque, moins intimidant, renseignement dans les collections à hauteur de l’usager</a:t>
            </a:r>
          </a:p>
          <a:p>
            <a:pPr marL="171450" indent="-171450" eaLnBrk="1" hangingPunct="1">
              <a:buFont typeface="Arial" pitchFamily="34" charset="0"/>
              <a:buChar char="•"/>
              <a:defRPr/>
            </a:pPr>
            <a:endParaRPr lang="fr-FR" dirty="0" smtClean="0"/>
          </a:p>
          <a:p>
            <a:pPr eaLnBrk="1" hangingPunct="1">
              <a:defRPr/>
            </a:pPr>
            <a:r>
              <a:rPr lang="fr-FR" dirty="0" smtClean="0"/>
              <a:t>Plus d’accessibilité, moins d’obstacles;</a:t>
            </a:r>
          </a:p>
          <a:p>
            <a:pPr eaLnBrk="1" hangingPunct="1">
              <a:defRPr/>
            </a:pPr>
            <a:r>
              <a:rPr lang="fr-FR" dirty="0" smtClean="0"/>
              <a:t>• La transparence;</a:t>
            </a:r>
          </a:p>
          <a:p>
            <a:pPr eaLnBrk="1" hangingPunct="1">
              <a:defRPr/>
            </a:pPr>
            <a:r>
              <a:rPr lang="fr-FR" dirty="0" smtClean="0"/>
              <a:t>• La légèreté;</a:t>
            </a:r>
          </a:p>
          <a:p>
            <a:pPr eaLnBrk="1" hangingPunct="1">
              <a:defRPr/>
            </a:pPr>
            <a:r>
              <a:rPr lang="fr-FR" dirty="0" smtClean="0"/>
              <a:t>• La mobilité (des bibliothécaires avec des portables, du mobilier sur roulettes, des micro-bibliothèques)</a:t>
            </a:r>
          </a:p>
          <a:p>
            <a:pPr eaLnBrk="1" hangingPunct="1">
              <a:defRPr/>
            </a:pPr>
            <a:r>
              <a:rPr lang="fr-FR" dirty="0" smtClean="0"/>
              <a:t>• La collaboration par un positionnement côte-à-côte ou conçu pour un petit groupe;</a:t>
            </a:r>
          </a:p>
          <a:p>
            <a:pPr eaLnBrk="1" hangingPunct="1">
              <a:defRPr/>
            </a:pPr>
            <a:r>
              <a:rPr lang="fr-FR" dirty="0" smtClean="0"/>
              <a:t>• Des écrans suffisamment larges ou des écrans doubles pour la </a:t>
            </a:r>
            <a:r>
              <a:rPr lang="fr-FR" dirty="0" err="1" smtClean="0"/>
              <a:t>co</a:t>
            </a:r>
            <a:r>
              <a:rPr lang="fr-FR" dirty="0" smtClean="0"/>
              <a:t>-navigation ou la </a:t>
            </a:r>
            <a:r>
              <a:rPr lang="fr-FR" dirty="0" err="1" smtClean="0"/>
              <a:t>co</a:t>
            </a:r>
            <a:r>
              <a:rPr lang="fr-FR" dirty="0" smtClean="0"/>
              <a:t>-recherche d’information;</a:t>
            </a:r>
          </a:p>
          <a:p>
            <a:pPr eaLnBrk="1" hangingPunct="1">
              <a:defRPr/>
            </a:pPr>
            <a:r>
              <a:rPr lang="fr-FR" dirty="0" smtClean="0"/>
              <a:t>• Une signalisation invitante, impossible à éviter;</a:t>
            </a:r>
          </a:p>
        </p:txBody>
      </p:sp>
    </p:spTree>
    <p:extLst>
      <p:ext uri="{BB962C8B-B14F-4D97-AF65-F5344CB8AC3E}">
        <p14:creationId xmlns:p14="http://schemas.microsoft.com/office/powerpoint/2010/main" val="3706314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a:ln/>
        </p:spPr>
      </p:sp>
      <p:sp>
        <p:nvSpPr>
          <p:cNvPr id="49155"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Pour les enfants</a:t>
            </a:r>
          </a:p>
          <a:p>
            <a:pPr eaLnBrk="1" hangingPunct="1"/>
            <a:r>
              <a:rPr lang="fr-FR" altLang="fr-FR" smtClean="0">
                <a:latin typeface="Arial" panose="020B0604020202020204" pitchFamily="34" charset="0"/>
                <a:cs typeface="Arial" panose="020B0604020202020204" pitchFamily="34" charset="0"/>
              </a:rPr>
              <a:t>Pour les ados</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Pourquoi pas prévoir pages pour les étudiants, </a:t>
            </a:r>
          </a:p>
          <a:p>
            <a:pPr eaLnBrk="1" hangingPunct="1"/>
            <a:r>
              <a:rPr lang="fr-FR" altLang="fr-FR" smtClean="0">
                <a:latin typeface="Arial" panose="020B0604020202020204" pitchFamily="34" charset="0"/>
                <a:cs typeface="Arial" panose="020B0604020202020204" pitchFamily="34" charset="0"/>
              </a:rPr>
              <a:t>Site pour la recherche d’emploi</a:t>
            </a:r>
          </a:p>
          <a:p>
            <a:pPr eaLnBrk="1" hangingPunct="1"/>
            <a:r>
              <a:rPr lang="fr-FR" altLang="fr-FR" smtClean="0">
                <a:latin typeface="Arial" panose="020B0604020202020204" pitchFamily="34" charset="0"/>
                <a:cs typeface="Arial" panose="020B0604020202020204" pitchFamily="34" charset="0"/>
              </a:rPr>
              <a:t>Quelque chose pour les usagers empêchés, etc. </a:t>
            </a:r>
          </a:p>
        </p:txBody>
      </p:sp>
      <p:sp>
        <p:nvSpPr>
          <p:cNvPr id="49156"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406CA284-9863-4CA7-8B5B-04EA5402123B}" type="slidenum">
              <a:rPr lang="fr-FR" altLang="fr-FR"/>
              <a:pPr algn="r" eaLnBrk="1" hangingPunct="1">
                <a:spcBef>
                  <a:spcPct val="0"/>
                </a:spcBef>
              </a:pPr>
              <a:t>22</a:t>
            </a:fld>
            <a:endParaRPr lang="fr-FR" altLang="fr-FR"/>
          </a:p>
        </p:txBody>
      </p:sp>
    </p:spTree>
    <p:extLst>
      <p:ext uri="{BB962C8B-B14F-4D97-AF65-F5344CB8AC3E}">
        <p14:creationId xmlns:p14="http://schemas.microsoft.com/office/powerpoint/2010/main" val="1362378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a:ln/>
        </p:spPr>
      </p:sp>
      <p:sp>
        <p:nvSpPr>
          <p:cNvPr id="51203"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Repenser aussi les services en ligne, le site internet</a:t>
            </a:r>
          </a:p>
          <a:p>
            <a:pPr eaLnBrk="1" hangingPunct="1"/>
            <a:r>
              <a:rPr lang="fr-FR" altLang="fr-FR" smtClean="0">
                <a:latin typeface="Arial" panose="020B0604020202020204" pitchFamily="34" charset="0"/>
                <a:cs typeface="Arial" panose="020B0604020202020204" pitchFamily="34" charset="0"/>
              </a:rPr>
              <a:t>Créer pourquoi pas des univers ados, des univers jeunesse</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donner accès à des informations d’ordre pratique :   </a:t>
            </a:r>
          </a:p>
          <a:p>
            <a:pPr lvl="1" eaLnBrk="1" hangingPunct="1"/>
            <a:r>
              <a:rPr lang="fr-FR" altLang="fr-FR" smtClean="0">
                <a:latin typeface="Arial" panose="020B0604020202020204" pitchFamily="34" charset="0"/>
                <a:cs typeface="Arial" panose="020B0604020202020204" pitchFamily="34" charset="0"/>
              </a:rPr>
              <a:t>les heures d’ouverture, </a:t>
            </a:r>
          </a:p>
          <a:p>
            <a:pPr lvl="1" eaLnBrk="1" hangingPunct="1"/>
            <a:r>
              <a:rPr lang="fr-FR" altLang="fr-FR" smtClean="0">
                <a:latin typeface="Arial" panose="020B0604020202020204" pitchFamily="34" charset="0"/>
                <a:cs typeface="Arial" panose="020B0604020202020204" pitchFamily="34" charset="0"/>
              </a:rPr>
              <a:t>les informations de contact de la bibliothèque ou des bibliothécaires, </a:t>
            </a:r>
          </a:p>
          <a:p>
            <a:pPr lvl="1" eaLnBrk="1" hangingPunct="1"/>
            <a:r>
              <a:rPr lang="fr-FR" altLang="fr-FR" smtClean="0">
                <a:latin typeface="Arial" panose="020B0604020202020204" pitchFamily="34" charset="0"/>
                <a:cs typeface="Arial" panose="020B0604020202020204" pitchFamily="34" charset="0"/>
              </a:rPr>
              <a:t>l’adresse du site de la bibliothèque… </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Réalité augmentée avec géolocalisation</a:t>
            </a:r>
          </a:p>
        </p:txBody>
      </p:sp>
      <p:sp>
        <p:nvSpPr>
          <p:cNvPr id="51204"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A7A7A659-EFC4-4BF8-B7C3-2D857EF73F9F}" type="slidenum">
              <a:rPr lang="fr-FR" altLang="fr-FR"/>
              <a:pPr algn="r" eaLnBrk="1" hangingPunct="1">
                <a:spcBef>
                  <a:spcPct val="0"/>
                </a:spcBef>
              </a:pPr>
              <a:t>23</a:t>
            </a:fld>
            <a:endParaRPr lang="fr-FR" altLang="fr-FR"/>
          </a:p>
        </p:txBody>
      </p:sp>
    </p:spTree>
    <p:extLst>
      <p:ext uri="{BB962C8B-B14F-4D97-AF65-F5344CB8AC3E}">
        <p14:creationId xmlns:p14="http://schemas.microsoft.com/office/powerpoint/2010/main" val="977901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a:ln/>
        </p:spPr>
      </p:sp>
      <p:sp>
        <p:nvSpPr>
          <p:cNvPr id="53251"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Escouade B, le premier jeu en ligne pour t’apprendre à mieux comprendre l’information sur le web. Ce jeu a été conçu pour les 8 à 13 ans et dure approximativement 25 minutes. Tu devras débusquer les monstres du Montréal en te promenant dans le métro. À l’aide de ta tablette intelligente, tu devras trouver des indices sur le web. Mais, fais attention! Ce n’est pas tous les sites qui contiennent de la bonne information.</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En gros, le </a:t>
            </a:r>
            <a:r>
              <a:rPr lang="fr-FR" altLang="fr-FR" b="1" smtClean="0">
                <a:latin typeface="Arial" panose="020B0604020202020204" pitchFamily="34" charset="0"/>
                <a:cs typeface="Arial" panose="020B0604020202020204" pitchFamily="34" charset="0"/>
              </a:rPr>
              <a:t>côté actif, participatif du jeu</a:t>
            </a:r>
            <a:r>
              <a:rPr lang="fr-FR" altLang="fr-FR" smtClean="0">
                <a:latin typeface="Arial" panose="020B0604020202020204" pitchFamily="34" charset="0"/>
                <a:cs typeface="Arial" panose="020B0604020202020204" pitchFamily="34" charset="0"/>
              </a:rPr>
              <a:t> permet de </a:t>
            </a:r>
            <a:r>
              <a:rPr lang="fr-FR" altLang="fr-FR" b="1" smtClean="0">
                <a:latin typeface="Arial" panose="020B0604020202020204" pitchFamily="34" charset="0"/>
                <a:cs typeface="Arial" panose="020B0604020202020204" pitchFamily="34" charset="0"/>
              </a:rPr>
              <a:t>mettre en pratique</a:t>
            </a:r>
            <a:r>
              <a:rPr lang="fr-FR" altLang="fr-FR" smtClean="0">
                <a:latin typeface="Arial" panose="020B0604020202020204" pitchFamily="34" charset="0"/>
                <a:cs typeface="Arial" panose="020B0604020202020204" pitchFamily="34" charset="0"/>
              </a:rPr>
              <a:t> les compétences acquises. Mais au-delà, il s'agit pour le formateur d'atteindre des fonctionnalités de feedbacks, de retours immédiats,  de faciliter l’implication et d'améliorer les capacités d'apprentissage des participants</a:t>
            </a:r>
          </a:p>
          <a:p>
            <a:pPr eaLnBrk="1" hangingPunct="1"/>
            <a:endParaRPr lang="fr-FR" altLang="fr-FR" smtClean="0">
              <a:latin typeface="Arial" panose="020B0604020202020204" pitchFamily="34" charset="0"/>
              <a:cs typeface="Arial" panose="020B0604020202020204" pitchFamily="34" charset="0"/>
            </a:endParaRPr>
          </a:p>
          <a:p>
            <a:pPr eaLnBrk="1" hangingPunct="1"/>
            <a:endParaRPr lang="fr-FR" altLang="fr-FR" smtClean="0">
              <a:latin typeface="Arial" panose="020B0604020202020204" pitchFamily="34" charset="0"/>
              <a:cs typeface="Arial" panose="020B0604020202020204" pitchFamily="34" charset="0"/>
            </a:endParaRPr>
          </a:p>
        </p:txBody>
      </p:sp>
      <p:sp>
        <p:nvSpPr>
          <p:cNvPr id="53252"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5E6757B-0555-4603-880C-86009FC56665}" type="slidenum">
              <a:rPr lang="fr-FR" altLang="fr-FR"/>
              <a:pPr>
                <a:spcBef>
                  <a:spcPct val="0"/>
                </a:spcBef>
              </a:pPr>
              <a:t>24</a:t>
            </a:fld>
            <a:endParaRPr lang="fr-FR" altLang="fr-FR"/>
          </a:p>
        </p:txBody>
      </p:sp>
    </p:spTree>
    <p:extLst>
      <p:ext uri="{BB962C8B-B14F-4D97-AF65-F5344CB8AC3E}">
        <p14:creationId xmlns:p14="http://schemas.microsoft.com/office/powerpoint/2010/main" val="2612206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a:ln/>
        </p:spPr>
      </p:sp>
      <p:sp>
        <p:nvSpPr>
          <p:cNvPr id="55299" name="Espace réservé des commentaires 2"/>
          <p:cNvSpPr>
            <a:spLocks noGrp="1"/>
          </p:cNvSpPr>
          <p:nvPr>
            <p:ph type="body" idx="1"/>
          </p:nvPr>
        </p:nvSpPr>
        <p:spPr>
          <a:noFill/>
        </p:spPr>
        <p:txBody>
          <a:bodyPr/>
          <a:lstStyle/>
          <a:p>
            <a:r>
              <a:rPr lang="fr-FR" altLang="fr-FR" smtClean="0">
                <a:latin typeface="Arial" panose="020B0604020202020204" pitchFamily="34" charset="0"/>
                <a:cs typeface="Arial" panose="020B0604020202020204" pitchFamily="34" charset="0"/>
              </a:rPr>
              <a:t>Parcours dans les collections</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Collections diverses (jeux, numérique…)</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Liens physique et numérique (QRCode, réalité augmentée, NFC…)</a:t>
            </a:r>
          </a:p>
          <a:p>
            <a:endParaRPr lang="fr-FR" altLang="fr-FR" smtClean="0">
              <a:latin typeface="Arial" panose="020B0604020202020204" pitchFamily="34" charset="0"/>
              <a:cs typeface="Arial" panose="020B0604020202020204" pitchFamily="34" charset="0"/>
            </a:endParaRPr>
          </a:p>
        </p:txBody>
      </p:sp>
      <p:sp>
        <p:nvSpPr>
          <p:cNvPr id="55300"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0F07E32-50EB-4E27-BA8F-E76814F5043E}" type="slidenum">
              <a:rPr lang="fr-FR" altLang="fr-FR"/>
              <a:pPr>
                <a:spcBef>
                  <a:spcPct val="0"/>
                </a:spcBef>
              </a:pPr>
              <a:t>25</a:t>
            </a:fld>
            <a:endParaRPr lang="fr-FR" altLang="fr-FR"/>
          </a:p>
        </p:txBody>
      </p:sp>
    </p:spTree>
    <p:extLst>
      <p:ext uri="{BB962C8B-B14F-4D97-AF65-F5344CB8AC3E}">
        <p14:creationId xmlns:p14="http://schemas.microsoft.com/office/powerpoint/2010/main" val="3405493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a:ln/>
        </p:spPr>
      </p:sp>
      <p:sp>
        <p:nvSpPr>
          <p:cNvPr id="57347"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Faciliter la sérendipité</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Parcours dans les collections</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Univers Netvibes</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Y Compris physiques </a:t>
            </a:r>
          </a:p>
        </p:txBody>
      </p:sp>
      <p:sp>
        <p:nvSpPr>
          <p:cNvPr id="57348"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2437A648-6646-4050-959E-8A7CC83E5DFE}" type="slidenum">
              <a:rPr lang="fr-FR" altLang="fr-FR"/>
              <a:pPr algn="r" eaLnBrk="1" hangingPunct="1">
                <a:spcBef>
                  <a:spcPct val="0"/>
                </a:spcBef>
              </a:pPr>
              <a:t>26</a:t>
            </a:fld>
            <a:endParaRPr lang="fr-FR" altLang="fr-FR"/>
          </a:p>
        </p:txBody>
      </p:sp>
    </p:spTree>
    <p:extLst>
      <p:ext uri="{BB962C8B-B14F-4D97-AF65-F5344CB8AC3E}">
        <p14:creationId xmlns:p14="http://schemas.microsoft.com/office/powerpoint/2010/main" val="4160286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a:ln/>
        </p:spPr>
      </p:sp>
      <p:sp>
        <p:nvSpPr>
          <p:cNvPr id="59395"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59396"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C664D70-7BF5-4F7D-9E24-4626A55FC52E}" type="slidenum">
              <a:rPr lang="fr-FR" altLang="fr-FR"/>
              <a:pPr>
                <a:spcBef>
                  <a:spcPct val="0"/>
                </a:spcBef>
              </a:pPr>
              <a:t>27</a:t>
            </a:fld>
            <a:endParaRPr lang="fr-FR" altLang="fr-FR"/>
          </a:p>
        </p:txBody>
      </p:sp>
    </p:spTree>
    <p:extLst>
      <p:ext uri="{BB962C8B-B14F-4D97-AF65-F5344CB8AC3E}">
        <p14:creationId xmlns:p14="http://schemas.microsoft.com/office/powerpoint/2010/main" val="3041355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eaLnBrk="1" hangingPunct="1">
              <a:defRPr/>
            </a:pPr>
            <a:r>
              <a:rPr lang="fr-FR" dirty="0" smtClean="0"/>
              <a:t>Ateliers jeux vidéos de la médiathèque de Locminé : Le </a:t>
            </a:r>
            <a:r>
              <a:rPr lang="fr-FR" b="1" dirty="0" smtClean="0"/>
              <a:t>Trophée Cyber est un championnat de jeu vidéo </a:t>
            </a:r>
            <a:r>
              <a:rPr lang="fr-FR" dirty="0" smtClean="0"/>
              <a:t>totalement gratuit ouvert aux jeunes de 10 à 18 ans et qui se déroule dans les espaces cybers et espace publics numériques </a:t>
            </a:r>
            <a:r>
              <a:rPr lang="fr-FR" b="1" dirty="0" smtClean="0"/>
              <a:t>de 50 villes de Bretagne</a:t>
            </a:r>
            <a:r>
              <a:rPr lang="fr-FR" dirty="0" smtClean="0"/>
              <a:t>. </a:t>
            </a:r>
          </a:p>
          <a:p>
            <a:pPr eaLnBrk="1" hangingPunct="1">
              <a:defRPr/>
            </a:pPr>
            <a:endParaRPr lang="fr-FR" b="1" i="1" dirty="0" smtClean="0"/>
          </a:p>
          <a:p>
            <a:pPr marL="228600" indent="-228600" eaLnBrk="1" hangingPunct="1">
              <a:buFont typeface="+mj-lt"/>
              <a:buAutoNum type="arabicPeriod"/>
              <a:defRPr/>
            </a:pPr>
            <a:r>
              <a:rPr lang="fr-FR" b="1" dirty="0" smtClean="0"/>
              <a:t>Prêt sur place  </a:t>
            </a:r>
            <a:r>
              <a:rPr lang="fr-FR" dirty="0" smtClean="0"/>
              <a:t>: Public cible = famille ; similaire à une collection cinématographique</a:t>
            </a:r>
          </a:p>
          <a:p>
            <a:pPr marL="228600" indent="-228600" eaLnBrk="1" hangingPunct="1">
              <a:buFont typeface="+mj-lt"/>
              <a:buAutoNum type="arabicPeriod"/>
              <a:defRPr/>
            </a:pPr>
            <a:r>
              <a:rPr lang="fr-FR" b="1" dirty="0" smtClean="0"/>
              <a:t>Consultation sur place </a:t>
            </a:r>
            <a:r>
              <a:rPr lang="fr-FR" dirty="0" smtClean="0"/>
              <a:t>: public cible = enfants et adolescents ; investissement en ressources humaines, matérielles et espace ; création d’un milieu de vie</a:t>
            </a:r>
          </a:p>
          <a:p>
            <a:pPr marL="228600" indent="-228600" eaLnBrk="1" hangingPunct="1">
              <a:buFont typeface="+mj-lt"/>
              <a:buAutoNum type="arabicPeriod"/>
              <a:defRPr/>
            </a:pPr>
            <a:r>
              <a:rPr lang="fr-FR" b="1" dirty="0" smtClean="0"/>
              <a:t>Jeu en ligne </a:t>
            </a:r>
            <a:r>
              <a:rPr lang="fr-FR" dirty="0" smtClean="0"/>
              <a:t>: public cible = jeunes et aînés ; utilise le matériel présent</a:t>
            </a:r>
          </a:p>
          <a:p>
            <a:pPr marL="228600" indent="-228600" eaLnBrk="1" hangingPunct="1">
              <a:buFont typeface="+mj-lt"/>
              <a:buAutoNum type="arabicPeriod"/>
              <a:defRPr/>
            </a:pPr>
            <a:r>
              <a:rPr lang="fr-FR" b="1" dirty="0" smtClean="0"/>
              <a:t>focus ponctuels </a:t>
            </a:r>
            <a:r>
              <a:rPr lang="fr-FR" dirty="0" smtClean="0"/>
              <a:t>(sans acquisition d’une collection) exposition, conférence, rencontres avec des professionnels, ateliers de création</a:t>
            </a:r>
          </a:p>
          <a:p>
            <a:pPr marL="228600" indent="-228600" eaLnBrk="1" hangingPunct="1">
              <a:buFont typeface="+mj-lt"/>
              <a:buAutoNum type="arabicPeriod"/>
              <a:defRPr/>
            </a:pPr>
            <a:r>
              <a:rPr lang="fr-FR" dirty="0" smtClean="0"/>
              <a:t>Animations : </a:t>
            </a:r>
            <a:r>
              <a:rPr lang="fr-FR" dirty="0" err="1" smtClean="0"/>
              <a:t>iCalins</a:t>
            </a:r>
            <a:r>
              <a:rPr lang="fr-FR" dirty="0" smtClean="0"/>
              <a:t>, tournois, ateliers de découvertes</a:t>
            </a:r>
          </a:p>
          <a:p>
            <a:pPr>
              <a:defRPr/>
            </a:pPr>
            <a:endParaRPr lang="fr-FR" dirty="0"/>
          </a:p>
        </p:txBody>
      </p:sp>
      <p:sp>
        <p:nvSpPr>
          <p:cNvPr id="61444"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9710A91-18EC-44AA-B37E-76BE679D67FC}" type="slidenum">
              <a:rPr lang="fr-FR" altLang="fr-FR"/>
              <a:pPr>
                <a:spcBef>
                  <a:spcPct val="0"/>
                </a:spcBef>
              </a:pPr>
              <a:t>28</a:t>
            </a:fld>
            <a:endParaRPr lang="fr-FR" altLang="fr-FR"/>
          </a:p>
        </p:txBody>
      </p:sp>
    </p:spTree>
    <p:extLst>
      <p:ext uri="{BB962C8B-B14F-4D97-AF65-F5344CB8AC3E}">
        <p14:creationId xmlns:p14="http://schemas.microsoft.com/office/powerpoint/2010/main" val="3281408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1F03B72-A001-4D93-888E-E9C4C789AB27}" type="slidenum">
              <a:rPr lang="fr-FR" altLang="fr-FR"/>
              <a:pPr algn="r" eaLnBrk="1" hangingPunct="1">
                <a:spcBef>
                  <a:spcPct val="0"/>
                </a:spcBef>
              </a:pPr>
              <a:t>29</a:t>
            </a:fld>
            <a:endParaRPr lang="fr-FR" altLang="fr-FR"/>
          </a:p>
        </p:txBody>
      </p:sp>
      <p:sp>
        <p:nvSpPr>
          <p:cNvPr id="63491" name="Espace réservé de l'image des diapositives 1"/>
          <p:cNvSpPr>
            <a:spLocks noGrp="1" noRot="1" noChangeAspect="1" noTextEdit="1"/>
          </p:cNvSpPr>
          <p:nvPr>
            <p:ph type="sldImg"/>
          </p:nvPr>
        </p:nvSpPr>
        <p:spPr>
          <a:ln/>
        </p:spPr>
      </p:sp>
      <p:sp>
        <p:nvSpPr>
          <p:cNvPr id="63492"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extraits musicaux, des bandes annonces, des discographies ou filmographies (</a:t>
            </a:r>
            <a:r>
              <a:rPr lang="fr-FR" altLang="fr-FR" smtClean="0">
                <a:latin typeface="Arial" panose="020B0604020202020204" pitchFamily="34" charset="0"/>
                <a:cs typeface="Arial" panose="020B0604020202020204" pitchFamily="34" charset="0"/>
                <a:hlinkClick r:id="rId3"/>
              </a:rPr>
              <a:t>cf</a:t>
            </a:r>
            <a:r>
              <a:rPr lang="fr-FR" altLang="fr-FR" smtClean="0">
                <a:latin typeface="Arial" panose="020B0604020202020204" pitchFamily="34" charset="0"/>
                <a:cs typeface="Arial" panose="020B0604020202020204" pitchFamily="34" charset="0"/>
              </a:rPr>
              <a:t>.) </a:t>
            </a:r>
          </a:p>
          <a:p>
            <a:pPr eaLnBrk="1" hangingPunct="1"/>
            <a:r>
              <a:rPr lang="fr-FR" altLang="fr-FR" smtClean="0">
                <a:latin typeface="Arial" panose="020B0604020202020204" pitchFamily="34" charset="0"/>
                <a:cs typeface="Arial" panose="020B0604020202020204" pitchFamily="34" charset="0"/>
              </a:rPr>
              <a:t>essai vers conférence en ligne de l’auteur. </a:t>
            </a:r>
          </a:p>
          <a:p>
            <a:pPr eaLnBrk="1" hangingPunct="1"/>
            <a:r>
              <a:rPr lang="fr-FR" altLang="fr-FR" smtClean="0">
                <a:latin typeface="Arial" panose="020B0604020202020204" pitchFamily="34" charset="0"/>
                <a:cs typeface="Arial" panose="020B0604020202020204" pitchFamily="34" charset="0"/>
              </a:rPr>
              <a:t>Renvoi vers la bibliographie commentée</a:t>
            </a:r>
          </a:p>
          <a:p>
            <a:pPr eaLnBrk="1" hangingPunct="1"/>
            <a:r>
              <a:rPr lang="fr-FR" altLang="fr-FR" smtClean="0">
                <a:latin typeface="Arial" panose="020B0604020202020204" pitchFamily="34" charset="0"/>
                <a:cs typeface="Arial" panose="020B0604020202020204" pitchFamily="34" charset="0"/>
              </a:rPr>
              <a:t>Renvoi aux nouveautés d’un genre via un QR code collé sur le rayonnage. </a:t>
            </a:r>
          </a:p>
          <a:p>
            <a:pPr eaLnBrk="1" hangingPunct="1"/>
            <a:r>
              <a:rPr lang="fr-FR" altLang="fr-FR" smtClean="0">
                <a:latin typeface="Arial" panose="020B0604020202020204" pitchFamily="34" charset="0"/>
                <a:cs typeface="Arial" panose="020B0604020202020204" pitchFamily="34" charset="0"/>
              </a:rPr>
              <a:t>Complément d’informations sur les œuvres dans le cadre d’une exposition, les relier à une vidéo, à un catalogue d’exposition … </a:t>
            </a:r>
          </a:p>
          <a:p>
            <a:pPr eaLnBrk="1" hangingPunct="1"/>
            <a:r>
              <a:rPr lang="fr-FR" altLang="fr-FR" smtClean="0">
                <a:latin typeface="Arial" panose="020B0604020202020204" pitchFamily="34" charset="0"/>
                <a:cs typeface="Arial" panose="020B0604020202020204" pitchFamily="34" charset="0"/>
              </a:rPr>
              <a:t>Relier des livres, des journaux à leur version numérique…</a:t>
            </a:r>
          </a:p>
        </p:txBody>
      </p:sp>
      <p:sp>
        <p:nvSpPr>
          <p:cNvPr id="63493"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B319EA3B-2EC0-48A2-98AA-43F73BA6E843}" type="slidenum">
              <a:rPr lang="fr-FR" altLang="fr-FR"/>
              <a:pPr algn="r" eaLnBrk="1" hangingPunct="1">
                <a:spcBef>
                  <a:spcPct val="0"/>
                </a:spcBef>
              </a:pPr>
              <a:t>29</a:t>
            </a:fld>
            <a:endParaRPr lang="fr-FR" altLang="fr-FR"/>
          </a:p>
        </p:txBody>
      </p:sp>
    </p:spTree>
    <p:extLst>
      <p:ext uri="{BB962C8B-B14F-4D97-AF65-F5344CB8AC3E}">
        <p14:creationId xmlns:p14="http://schemas.microsoft.com/office/powerpoint/2010/main" val="2098541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e l'image des diapositives 1"/>
          <p:cNvSpPr>
            <a:spLocks noGrp="1" noRot="1" noChangeAspect="1" noTextEdit="1"/>
          </p:cNvSpPr>
          <p:nvPr>
            <p:ph type="sldImg"/>
          </p:nvPr>
        </p:nvSpPr>
        <p:spPr>
          <a:ln/>
        </p:spPr>
      </p:sp>
      <p:sp>
        <p:nvSpPr>
          <p:cNvPr id="10243"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10244"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A7E8464-EAA6-498C-A902-12B6B9EA7F9F}" type="slidenum">
              <a:rPr lang="fr-FR" altLang="fr-FR"/>
              <a:pPr>
                <a:spcBef>
                  <a:spcPct val="0"/>
                </a:spcBef>
              </a:pPr>
              <a:t>3</a:t>
            </a:fld>
            <a:endParaRPr lang="fr-FR" altLang="fr-FR"/>
          </a:p>
        </p:txBody>
      </p:sp>
    </p:spTree>
    <p:extLst>
      <p:ext uri="{BB962C8B-B14F-4D97-AF65-F5344CB8AC3E}">
        <p14:creationId xmlns:p14="http://schemas.microsoft.com/office/powerpoint/2010/main" val="34310278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FC48257-755E-491D-B68D-07EB8BA43843}" type="slidenum">
              <a:rPr lang="fr-FR" altLang="fr-FR"/>
              <a:pPr algn="r" eaLnBrk="1" hangingPunct="1">
                <a:spcBef>
                  <a:spcPct val="0"/>
                </a:spcBef>
              </a:pPr>
              <a:t>30</a:t>
            </a:fld>
            <a:endParaRPr lang="fr-FR" altLang="fr-FR"/>
          </a:p>
        </p:txBody>
      </p:sp>
      <p:sp>
        <p:nvSpPr>
          <p:cNvPr id="65539" name="Espace réservé de l'image des diapositives 1"/>
          <p:cNvSpPr>
            <a:spLocks noGrp="1" noRot="1" noChangeAspect="1" noTextEdit="1"/>
          </p:cNvSpPr>
          <p:nvPr>
            <p:ph type="sldImg"/>
          </p:nvPr>
        </p:nvSpPr>
        <p:spPr>
          <a:ln/>
        </p:spPr>
      </p:sp>
      <p:sp>
        <p:nvSpPr>
          <p:cNvPr id="65540" name="Espace réservé des commentaires 2"/>
          <p:cNvSpPr>
            <a:spLocks noGrp="1"/>
          </p:cNvSpPr>
          <p:nvPr>
            <p:ph type="body" idx="1"/>
          </p:nvPr>
        </p:nvSpPr>
        <p:spPr>
          <a:noFill/>
        </p:spPr>
        <p:txBody>
          <a:bodyPr/>
          <a:lstStyle/>
          <a:p>
            <a:pPr eaLnBrk="1" hangingPunct="1"/>
            <a:endParaRPr lang="fr-FR" altLang="fr-FR" smtClean="0">
              <a:latin typeface="Arial" panose="020B0604020202020204" pitchFamily="34" charset="0"/>
              <a:cs typeface="Arial" panose="020B0604020202020204" pitchFamily="34" charset="0"/>
            </a:endParaRPr>
          </a:p>
        </p:txBody>
      </p:sp>
      <p:sp>
        <p:nvSpPr>
          <p:cNvPr id="65541"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4520C1CE-B668-41EB-B16B-F2BAD141317A}" type="slidenum">
              <a:rPr lang="fr-FR" altLang="fr-FR"/>
              <a:pPr algn="r" eaLnBrk="1" hangingPunct="1">
                <a:spcBef>
                  <a:spcPct val="0"/>
                </a:spcBef>
              </a:pPr>
              <a:t>30</a:t>
            </a:fld>
            <a:endParaRPr lang="fr-FR" altLang="fr-FR"/>
          </a:p>
        </p:txBody>
      </p:sp>
    </p:spTree>
    <p:extLst>
      <p:ext uri="{BB962C8B-B14F-4D97-AF65-F5344CB8AC3E}">
        <p14:creationId xmlns:p14="http://schemas.microsoft.com/office/powerpoint/2010/main" val="815437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Rot="1" noChangeArrowheads="1" noTextEdit="1"/>
          </p:cNvSpPr>
          <p:nvPr>
            <p:ph type="sldImg"/>
          </p:nvPr>
        </p:nvSpPr>
        <p:spPr>
          <a:ln/>
        </p:spPr>
      </p:sp>
      <p:sp>
        <p:nvSpPr>
          <p:cNvPr id="67587" name="Rectangle 3"/>
          <p:cNvSpPr>
            <a:spLocks noChangeArrowheads="1"/>
          </p:cNvSpPr>
          <p:nvPr>
            <p:ph type="body" idx="1"/>
          </p:nvPr>
        </p:nvSpPr>
        <p:spPr>
          <a:noFill/>
        </p:spPr>
        <p:txBody>
          <a:bodyPr/>
          <a:lstStyle/>
          <a:p>
            <a:r>
              <a:rPr lang="fr-FR" altLang="fr-FR" smtClean="0">
                <a:latin typeface="Arial" panose="020B0604020202020204" pitchFamily="34" charset="0"/>
                <a:cs typeface="Arial" panose="020B0604020202020204" pitchFamily="34" charset="0"/>
              </a:rPr>
              <a:t>Team Scarlet</a:t>
            </a:r>
            <a:r>
              <a:rPr lang="fr-FR" altLang="fr-FR" b="1" smtClean="0">
                <a:latin typeface="Arial" panose="020B0604020202020204" pitchFamily="34" charset="0"/>
                <a:cs typeface="Arial" panose="020B0604020202020204" pitchFamily="34" charset="0"/>
              </a:rPr>
              <a:t> (video - Pinterest) : Special Collections using Augmented Reality to Enhance Learning and Teaching </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hlinkClick r:id="rId3"/>
              </a:rPr>
              <a:t>fragments of the Gospel of St. John</a:t>
            </a:r>
            <a:r>
              <a:rPr lang="fr-FR" altLang="fr-FR" smtClean="0">
                <a:latin typeface="Arial" panose="020B0604020202020204" pitchFamily="34" charset="0"/>
                <a:cs typeface="Arial" panose="020B0604020202020204" pitchFamily="34" charset="0"/>
              </a:rPr>
              <a:t>; this includes placing the fragment as part of the whole original text, an English translation of the Ancient Greek original, a video, as well as a wealth of additional contextual information. </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DANTE’s project : chaine JUNAIO</a:t>
            </a:r>
          </a:p>
          <a:p>
            <a:r>
              <a:rPr lang="fr-FR" altLang="fr-FR" smtClean="0">
                <a:latin typeface="Arial" panose="020B0604020202020204" pitchFamily="34" charset="0"/>
                <a:cs typeface="Arial" panose="020B0604020202020204" pitchFamily="34" charset="0"/>
              </a:rPr>
              <a:t>Working with Guyda Armstrong (Department of Italian, School of Arts, Languages, and Cultures), 10 editions of the poem published between 1472 and 1555 were selected, which are all particularly important in terms of its publishing and intellectual history. http://www.library.manchester.ac.uk/rylands/</a:t>
            </a:r>
          </a:p>
          <a:p>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Chaque image renvoie vers : des liens internet vers le cours en ligne et une vidéo explicative, livre en main, par un conservateur </a:t>
            </a:r>
          </a:p>
        </p:txBody>
      </p:sp>
    </p:spTree>
    <p:extLst>
      <p:ext uri="{BB962C8B-B14F-4D97-AF65-F5344CB8AC3E}">
        <p14:creationId xmlns:p14="http://schemas.microsoft.com/office/powerpoint/2010/main" val="1796003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ce réservé de l'image des diapositives 1"/>
          <p:cNvSpPr>
            <a:spLocks noGrp="1" noRot="1" noChangeAspect="1" noTextEdit="1"/>
          </p:cNvSpPr>
          <p:nvPr>
            <p:ph type="sldImg"/>
          </p:nvPr>
        </p:nvSpPr>
        <p:spPr>
          <a:ln/>
        </p:spPr>
      </p:sp>
      <p:sp>
        <p:nvSpPr>
          <p:cNvPr id="69635"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69636"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7727021-9A7F-49BB-A5CE-D8CF914DA797}" type="slidenum">
              <a:rPr lang="fr-FR" altLang="fr-FR"/>
              <a:pPr>
                <a:spcBef>
                  <a:spcPct val="0"/>
                </a:spcBef>
              </a:pPr>
              <a:t>32</a:t>
            </a:fld>
            <a:endParaRPr lang="fr-FR" altLang="fr-FR"/>
          </a:p>
        </p:txBody>
      </p:sp>
    </p:spTree>
    <p:extLst>
      <p:ext uri="{BB962C8B-B14F-4D97-AF65-F5344CB8AC3E}">
        <p14:creationId xmlns:p14="http://schemas.microsoft.com/office/powerpoint/2010/main" val="42852845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ln/>
        </p:spPr>
      </p:sp>
      <p:sp>
        <p:nvSpPr>
          <p:cNvPr id="71683"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Utiliser un ton décalé pour entretenir une autre relation avec l’usager.</a:t>
            </a:r>
          </a:p>
          <a:p>
            <a:pPr eaLnBrk="1" hangingPunct="1"/>
            <a:r>
              <a:rPr lang="fr-FR" altLang="fr-FR" smtClean="0">
                <a:latin typeface="Arial" panose="020B0604020202020204" pitchFamily="34" charset="0"/>
                <a:cs typeface="Arial" panose="020B0604020202020204" pitchFamily="34" charset="0"/>
              </a:rPr>
              <a:t>Blog, outils de médiation numérique, réseaux sociaux …</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Aller là où sont les usagers</a:t>
            </a:r>
          </a:p>
          <a:p>
            <a:pPr eaLnBrk="1" hangingPunct="1"/>
            <a:r>
              <a:rPr lang="fr-FR" altLang="fr-FR" smtClean="0">
                <a:latin typeface="Arial" panose="020B0604020202020204" pitchFamily="34" charset="0"/>
                <a:cs typeface="Arial" panose="020B0604020202020204" pitchFamily="34" charset="0"/>
              </a:rPr>
              <a:t>Communication Facebook &gt; Google en 2011</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http://www.socialbakers.com/facebook-statistics/</a:t>
            </a:r>
          </a:p>
          <a:p>
            <a:pPr eaLnBrk="1" hangingPunct="1"/>
            <a:r>
              <a:rPr lang="fr-FR" altLang="fr-FR" b="1" smtClean="0">
                <a:latin typeface="Arial" panose="020B0604020202020204" pitchFamily="34" charset="0"/>
                <a:cs typeface="Arial" panose="020B0604020202020204" pitchFamily="34" charset="0"/>
              </a:rPr>
              <a:t>En Suisse </a:t>
            </a:r>
            <a:r>
              <a:rPr lang="fr-FR" altLang="fr-FR" smtClean="0">
                <a:latin typeface="Arial" panose="020B0604020202020204" pitchFamily="34" charset="0"/>
                <a:cs typeface="Arial" panose="020B0604020202020204" pitchFamily="34" charset="0"/>
              </a:rPr>
              <a:t>: </a:t>
            </a:r>
          </a:p>
          <a:p>
            <a:pPr eaLnBrk="1" hangingPunct="1"/>
            <a:r>
              <a:rPr lang="en-US" altLang="fr-FR" smtClean="0">
                <a:latin typeface="Arial" panose="020B0604020202020204" pitchFamily="34" charset="0"/>
                <a:cs typeface="Arial" panose="020B0604020202020204" pitchFamily="34" charset="0"/>
              </a:rPr>
              <a:t>Penetration of population : 37.06% </a:t>
            </a:r>
          </a:p>
          <a:p>
            <a:pPr eaLnBrk="1" hangingPunct="1"/>
            <a:r>
              <a:rPr lang="en-US" altLang="fr-FR" smtClean="0">
                <a:latin typeface="Arial" panose="020B0604020202020204" pitchFamily="34" charset="0"/>
                <a:cs typeface="Arial" panose="020B0604020202020204" pitchFamily="34" charset="0"/>
              </a:rPr>
              <a:t>Penetration of online population : 49.22%</a:t>
            </a:r>
          </a:p>
          <a:p>
            <a:pPr eaLnBrk="1" hangingPunct="1"/>
            <a:endParaRPr lang="en-US" altLang="fr-FR" smtClean="0">
              <a:latin typeface="Arial" panose="020B0604020202020204" pitchFamily="34" charset="0"/>
              <a:cs typeface="Arial" panose="020B0604020202020204" pitchFamily="34" charset="0"/>
            </a:endParaRPr>
          </a:p>
          <a:p>
            <a:pPr eaLnBrk="1" hangingPunct="1"/>
            <a:r>
              <a:rPr lang="en-US" altLang="fr-FR" b="1" smtClean="0">
                <a:latin typeface="Arial" panose="020B0604020202020204" pitchFamily="34" charset="0"/>
                <a:cs typeface="Arial" panose="020B0604020202020204" pitchFamily="34" charset="0"/>
              </a:rPr>
              <a:t>En France </a:t>
            </a:r>
            <a:r>
              <a:rPr lang="en-US" altLang="fr-FR" smtClean="0">
                <a:latin typeface="Arial" panose="020B0604020202020204" pitchFamily="34" charset="0"/>
                <a:cs typeface="Arial" panose="020B0604020202020204" pitchFamily="34" charset="0"/>
              </a:rPr>
              <a:t>: </a:t>
            </a:r>
          </a:p>
          <a:p>
            <a:pPr eaLnBrk="1" hangingPunct="1"/>
            <a:r>
              <a:rPr lang="en-US" altLang="fr-FR" smtClean="0">
                <a:latin typeface="Arial" panose="020B0604020202020204" pitchFamily="34" charset="0"/>
                <a:cs typeface="Arial" panose="020B0604020202020204" pitchFamily="34" charset="0"/>
              </a:rPr>
              <a:t>Penetration of population : 37.16% </a:t>
            </a:r>
          </a:p>
          <a:p>
            <a:pPr eaLnBrk="1" hangingPunct="1"/>
            <a:r>
              <a:rPr lang="en-US" altLang="fr-FR" smtClean="0">
                <a:latin typeface="Arial" panose="020B0604020202020204" pitchFamily="34" charset="0"/>
                <a:cs typeface="Arial" panose="020B0604020202020204" pitchFamily="34" charset="0"/>
              </a:rPr>
              <a:t>Penetration of online population : 53.94%</a:t>
            </a:r>
            <a:endParaRPr lang="fr-FR" altLang="fr-FR" smtClean="0">
              <a:latin typeface="Arial" panose="020B0604020202020204" pitchFamily="34" charset="0"/>
              <a:cs typeface="Arial" panose="020B0604020202020204" pitchFamily="34" charset="0"/>
            </a:endParaRPr>
          </a:p>
          <a:p>
            <a:pPr eaLnBrk="1" hangingPunct="1"/>
            <a:endParaRPr lang="fr-FR" altLang="fr-FR" smtClean="0">
              <a:latin typeface="Arial" panose="020B0604020202020204" pitchFamily="34" charset="0"/>
              <a:cs typeface="Arial" panose="020B0604020202020204" pitchFamily="34" charset="0"/>
            </a:endParaRPr>
          </a:p>
        </p:txBody>
      </p:sp>
      <p:sp>
        <p:nvSpPr>
          <p:cNvPr id="71684"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AB94197-99EF-43D0-AC40-0FD50F742F17}" type="slidenum">
              <a:rPr lang="fr-FR" altLang="fr-FR"/>
              <a:pPr>
                <a:spcBef>
                  <a:spcPct val="0"/>
                </a:spcBef>
              </a:pPr>
              <a:t>33</a:t>
            </a:fld>
            <a:endParaRPr lang="fr-FR" altLang="fr-FR"/>
          </a:p>
        </p:txBody>
      </p:sp>
    </p:spTree>
    <p:extLst>
      <p:ext uri="{BB962C8B-B14F-4D97-AF65-F5344CB8AC3E}">
        <p14:creationId xmlns:p14="http://schemas.microsoft.com/office/powerpoint/2010/main" val="1374357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a:ln/>
        </p:spPr>
      </p:sp>
      <p:sp>
        <p:nvSpPr>
          <p:cNvPr id="73731" name="Espace réservé des commentaires 2"/>
          <p:cNvSpPr>
            <a:spLocks noGrp="1"/>
          </p:cNvSpPr>
          <p:nvPr>
            <p:ph type="body" idx="1"/>
          </p:nvPr>
        </p:nvSpPr>
        <p:spPr>
          <a:noFill/>
        </p:spPr>
        <p:txBody>
          <a:bodyPr/>
          <a:lstStyle/>
          <a:p>
            <a:pPr eaLnBrk="1" hangingPunct="1"/>
            <a:r>
              <a:rPr lang="fr-FR" altLang="fr-FR" b="1" smtClean="0">
                <a:latin typeface="Arial" panose="020B0604020202020204" pitchFamily="34" charset="0"/>
                <a:cs typeface="Arial" panose="020B0604020202020204" pitchFamily="34" charset="0"/>
              </a:rPr>
              <a:t>i-Land, La Cité interactive</a:t>
            </a:r>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Il s’agit d’une table interactive basée sur la technologie </a:t>
            </a:r>
            <a:r>
              <a:rPr lang="fr-FR" altLang="fr-FR" smtClean="0">
                <a:latin typeface="Arial" panose="020B0604020202020204" pitchFamily="34" charset="0"/>
                <a:cs typeface="Arial" panose="020B0604020202020204" pitchFamily="34" charset="0"/>
                <a:hlinkClick r:id="rId3"/>
              </a:rPr>
              <a:t>RFID</a:t>
            </a:r>
            <a:r>
              <a:rPr lang="fr-FR" altLang="fr-FR" smtClean="0">
                <a:latin typeface="Arial" panose="020B0604020202020204" pitchFamily="34" charset="0"/>
                <a:cs typeface="Arial" panose="020B0604020202020204" pitchFamily="34" charset="0"/>
              </a:rPr>
              <a:t>. Les enfants utilisent des figurines et des ballons pour naviguer à travers cette table munie d’un écran interactif pour découvrir l’histoire de la Ville d’Aarhus ou visualiser des films historiques. Cette table a été intégrée de façon permanente à la Bibliothèque d’Aarhus.</a:t>
            </a:r>
          </a:p>
          <a:p>
            <a:pPr eaLnBrk="1" hangingPunct="1"/>
            <a:endParaRPr lang="fr-FR" altLang="fr-FR" smtClean="0">
              <a:latin typeface="Arial" panose="020B0604020202020204" pitchFamily="34" charset="0"/>
              <a:cs typeface="Arial" panose="020B0604020202020204" pitchFamily="34" charset="0"/>
            </a:endParaRPr>
          </a:p>
          <a:p>
            <a:pPr eaLnBrk="1" hangingPunct="1"/>
            <a:endParaRPr lang="fr-FR" altLang="fr-FR" smtClean="0">
              <a:latin typeface="Arial" panose="020B0604020202020204" pitchFamily="34" charset="0"/>
              <a:cs typeface="Arial" panose="020B0604020202020204" pitchFamily="34" charset="0"/>
            </a:endParaRPr>
          </a:p>
        </p:txBody>
      </p:sp>
      <p:sp>
        <p:nvSpPr>
          <p:cNvPr id="73732"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06912197-1AD9-46F0-A0F1-5C0D1C7CB829}" type="slidenum">
              <a:rPr lang="fr-FR" altLang="fr-FR"/>
              <a:pPr algn="r" eaLnBrk="1" hangingPunct="1">
                <a:spcBef>
                  <a:spcPct val="0"/>
                </a:spcBef>
              </a:pPr>
              <a:t>34</a:t>
            </a:fld>
            <a:endParaRPr lang="fr-FR" altLang="fr-FR"/>
          </a:p>
        </p:txBody>
      </p:sp>
    </p:spTree>
    <p:extLst>
      <p:ext uri="{BB962C8B-B14F-4D97-AF65-F5344CB8AC3E}">
        <p14:creationId xmlns:p14="http://schemas.microsoft.com/office/powerpoint/2010/main" val="3245648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ce réservé de l'image des diapositives 1"/>
          <p:cNvSpPr>
            <a:spLocks noGrp="1" noRot="1" noChangeAspect="1" noTextEdit="1"/>
          </p:cNvSpPr>
          <p:nvPr>
            <p:ph type="sldImg"/>
          </p:nvPr>
        </p:nvSpPr>
        <p:spPr>
          <a:ln/>
        </p:spPr>
      </p:sp>
      <p:sp>
        <p:nvSpPr>
          <p:cNvPr id="75779" name="Espace réservé des commentaires 2"/>
          <p:cNvSpPr>
            <a:spLocks noGrp="1"/>
          </p:cNvSpPr>
          <p:nvPr>
            <p:ph type="body" idx="1"/>
          </p:nvPr>
        </p:nvSpPr>
        <p:spPr>
          <a:noFill/>
        </p:spPr>
        <p:txBody>
          <a:bodyPr/>
          <a:lstStyle/>
          <a:p>
            <a:pPr eaLnBrk="1" hangingPunct="1"/>
            <a:endParaRPr lang="fr-FR" altLang="fr-FR" smtClean="0">
              <a:latin typeface="Arial" panose="020B0604020202020204" pitchFamily="34" charset="0"/>
              <a:cs typeface="Arial" panose="020B0604020202020204" pitchFamily="34" charset="0"/>
            </a:endParaRPr>
          </a:p>
        </p:txBody>
      </p:sp>
      <p:sp>
        <p:nvSpPr>
          <p:cNvPr id="75780" name="Espace réservé du numéro de diapositive 3"/>
          <p:cNvSpPr txBox="1">
            <a:spLocks noGrp="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B51600DA-F72D-4846-A998-91D57F66544D}" type="slidenum">
              <a:rPr lang="fr-FR" altLang="fr-FR"/>
              <a:pPr algn="r" eaLnBrk="1" hangingPunct="1">
                <a:spcBef>
                  <a:spcPct val="0"/>
                </a:spcBef>
              </a:pPr>
              <a:t>35</a:t>
            </a:fld>
            <a:endParaRPr lang="fr-FR" altLang="fr-FR"/>
          </a:p>
        </p:txBody>
      </p:sp>
    </p:spTree>
    <p:extLst>
      <p:ext uri="{BB962C8B-B14F-4D97-AF65-F5344CB8AC3E}">
        <p14:creationId xmlns:p14="http://schemas.microsoft.com/office/powerpoint/2010/main" val="2642792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eaLnBrk="1" hangingPunct="1">
              <a:defRPr/>
            </a:pPr>
            <a:r>
              <a:rPr lang="fr-FR" dirty="0" smtClean="0"/>
              <a:t>À l’origine était la </a:t>
            </a:r>
            <a:r>
              <a:rPr lang="fr-FR" dirty="0" err="1" smtClean="0">
                <a:hlinkClick r:id="rId3"/>
              </a:rPr>
              <a:t>PirateBox</a:t>
            </a:r>
            <a:r>
              <a:rPr lang="fr-FR" dirty="0" smtClean="0"/>
              <a:t>, développée et popularisée par le professeur </a:t>
            </a:r>
            <a:r>
              <a:rPr lang="fr-FR" dirty="0" smtClean="0">
                <a:hlinkClick r:id="rId4"/>
              </a:rPr>
              <a:t>David </a:t>
            </a:r>
            <a:r>
              <a:rPr lang="fr-FR" dirty="0" err="1" smtClean="0">
                <a:hlinkClick r:id="rId4"/>
              </a:rPr>
              <a:t>Darts</a:t>
            </a:r>
            <a:r>
              <a:rPr lang="fr-FR" dirty="0" smtClean="0"/>
              <a:t> de l’Université de New York. </a:t>
            </a:r>
          </a:p>
          <a:p>
            <a:pPr eaLnBrk="1" hangingPunct="1">
              <a:defRPr/>
            </a:pPr>
            <a:r>
              <a:rPr lang="fr-FR" dirty="0" smtClean="0"/>
              <a:t>La Pirate Box fonctionne en wifi =&gt; ressources numériques gratuites libres de droit  (livres numériques, des films, de la musique, des images ou tout autre contenu numérique appartenant au domaine public).</a:t>
            </a:r>
          </a:p>
          <a:p>
            <a:pPr eaLnBrk="1" hangingPunct="1">
              <a:defRPr/>
            </a:pPr>
            <a:endParaRPr lang="fr-FR" dirty="0" smtClean="0"/>
          </a:p>
          <a:p>
            <a:pPr eaLnBrk="1" hangingPunct="1">
              <a:defRPr/>
            </a:pPr>
            <a:r>
              <a:rPr lang="fr-FR" dirty="0" smtClean="0"/>
              <a:t>En effet, la bibliothèque, outil de politiques publiques sur un territoire, encourage ainsi </a:t>
            </a:r>
            <a:r>
              <a:rPr lang="fr-FR" dirty="0" smtClean="0">
                <a:hlinkClick r:id="rId5"/>
              </a:rPr>
              <a:t>le domaine public</a:t>
            </a:r>
            <a:r>
              <a:rPr lang="fr-FR" dirty="0" smtClean="0"/>
              <a:t> et les savoirs partagés. </a:t>
            </a:r>
          </a:p>
          <a:p>
            <a:pPr eaLnBrk="1" hangingPunct="1">
              <a:defRPr/>
            </a:pPr>
            <a:r>
              <a:rPr lang="fr-FR" dirty="0" smtClean="0"/>
              <a:t>favorise la création et le développement des biens communs. </a:t>
            </a:r>
          </a:p>
          <a:p>
            <a:pPr eaLnBrk="1" hangingPunct="1">
              <a:defRPr/>
            </a:pPr>
            <a:r>
              <a:rPr lang="fr-FR" dirty="0" smtClean="0"/>
              <a:t>E-books, musique, vidéo… (domaine public ou </a:t>
            </a:r>
            <a:r>
              <a:rPr lang="fr-FR" dirty="0" smtClean="0">
                <a:hlinkClick r:id="rId6"/>
              </a:rPr>
              <a:t>licences libres</a:t>
            </a:r>
            <a:r>
              <a:rPr lang="fr-FR" dirty="0" smtClean="0"/>
              <a:t>) : rôle d’intermédiaire. </a:t>
            </a:r>
          </a:p>
          <a:p>
            <a:pPr eaLnBrk="1" hangingPunct="1">
              <a:defRPr/>
            </a:pPr>
            <a:r>
              <a:rPr lang="fr-FR" dirty="0" smtClean="0"/>
              <a:t>Des exemples nombreux, comme celui de l’excellent site </a:t>
            </a:r>
            <a:r>
              <a:rPr lang="fr-FR" dirty="0" err="1" smtClean="0">
                <a:hlinkClick r:id="rId7"/>
              </a:rPr>
              <a:t>ZikLibrenbib</a:t>
            </a:r>
            <a:r>
              <a:rPr lang="fr-FR" dirty="0" smtClean="0"/>
              <a:t>, se font aujourd’hui jour.</a:t>
            </a:r>
          </a:p>
          <a:p>
            <a:pPr eaLnBrk="1" hangingPunct="1">
              <a:defRPr/>
            </a:pPr>
            <a:endParaRPr lang="fr-FR" dirty="0" smtClean="0"/>
          </a:p>
          <a:p>
            <a:pPr eaLnBrk="1" hangingPunct="1">
              <a:defRPr/>
            </a:pPr>
            <a:r>
              <a:rPr lang="fr-FR" dirty="0" smtClean="0"/>
              <a:t>C’est dans cette optique que nous avons installé – pour démarrer – dans la clef USB reliée à la box une vingtaine e-books, une vingtaine d’albums et une vingtaine de films en lien avec notre problématique. L’exercice est parfois acrobatique mais c’est l’expérience qui compte… Ces titres sont accessibles de deux manière : soit par le réseau </a:t>
            </a:r>
            <a:r>
              <a:rPr lang="fr-FR" dirty="0" err="1" smtClean="0"/>
              <a:t>wi-fi</a:t>
            </a:r>
            <a:r>
              <a:rPr lang="fr-FR" dirty="0" smtClean="0"/>
              <a:t> généré par la </a:t>
            </a:r>
            <a:r>
              <a:rPr lang="fr-FR" dirty="0" err="1" smtClean="0"/>
              <a:t>LibraryBox</a:t>
            </a:r>
            <a:r>
              <a:rPr lang="fr-FR" dirty="0" smtClean="0"/>
              <a:t>, soit par port USB relié à un vieux PC tournant sous </a:t>
            </a:r>
            <a:r>
              <a:rPr lang="fr-FR" dirty="0" err="1" smtClean="0"/>
              <a:t>Ubuntu</a:t>
            </a:r>
            <a:r>
              <a:rPr lang="fr-FR" dirty="0" smtClean="0"/>
              <a:t> et permettant uniquement le téléchargement des fichiers.</a:t>
            </a:r>
          </a:p>
          <a:p>
            <a:pPr eaLnBrk="1" hangingPunct="1">
              <a:defRPr/>
            </a:pPr>
            <a:endParaRPr lang="fr-FR" dirty="0" smtClean="0"/>
          </a:p>
          <a:p>
            <a:pPr eaLnBrk="1" hangingPunct="1">
              <a:defRPr/>
            </a:pPr>
            <a:r>
              <a:rPr lang="fr-FR" dirty="0" smtClean="0"/>
              <a:t>C’est encore un peu court pour tirer de grandes conclusions mais ce que nous pouvons d’ores et déjà en dire :</a:t>
            </a:r>
          </a:p>
          <a:p>
            <a:pPr marL="171450" indent="-171450" eaLnBrk="1" hangingPunct="1">
              <a:buFont typeface="Arial" pitchFamily="34" charset="0"/>
              <a:buChar char="•"/>
              <a:defRPr/>
            </a:pPr>
            <a:r>
              <a:rPr lang="fr-FR" dirty="0" smtClean="0"/>
              <a:t>nous avons vu à plusieurs reprises des personnes s’arrêter et tester depuis </a:t>
            </a:r>
            <a:r>
              <a:rPr lang="fr-FR" b="1" dirty="0" smtClean="0"/>
              <a:t>la cabine</a:t>
            </a:r>
            <a:r>
              <a:rPr lang="fr-FR" dirty="0" smtClean="0"/>
              <a:t> le téléchargement des fichiers proposés (pourtant disponibles en ligne par ailleurs donc). </a:t>
            </a:r>
          </a:p>
          <a:p>
            <a:pPr marL="171450" indent="-171450" eaLnBrk="1" hangingPunct="1">
              <a:buFont typeface="Arial" pitchFamily="34" charset="0"/>
              <a:buChar char="•"/>
              <a:defRPr/>
            </a:pPr>
            <a:r>
              <a:rPr lang="fr-FR" dirty="0" smtClean="0"/>
              <a:t>C’est l’occasion </a:t>
            </a:r>
            <a:r>
              <a:rPr lang="fr-FR" b="1" dirty="0" smtClean="0"/>
              <a:t>d’expliquer les aspects techniques et juridiques de l’échange </a:t>
            </a:r>
            <a:r>
              <a:rPr lang="fr-FR" b="1" dirty="0" err="1" smtClean="0"/>
              <a:t>non-marchant</a:t>
            </a:r>
            <a:r>
              <a:rPr lang="fr-FR" b="1" dirty="0" smtClean="0"/>
              <a:t> </a:t>
            </a:r>
            <a:r>
              <a:rPr lang="fr-FR" dirty="0" smtClean="0"/>
              <a:t>de fichiers numériques.</a:t>
            </a:r>
          </a:p>
          <a:p>
            <a:pPr marL="171450" indent="-171450" eaLnBrk="1" hangingPunct="1">
              <a:buFont typeface="Arial" pitchFamily="34" charset="0"/>
              <a:buChar char="•"/>
              <a:defRPr/>
            </a:pPr>
            <a:r>
              <a:rPr lang="fr-FR" dirty="0" smtClean="0"/>
              <a:t>C’est l’occasion de créer une </a:t>
            </a:r>
            <a:r>
              <a:rPr lang="fr-FR" b="1" dirty="0" smtClean="0"/>
              <a:t>émulation chez les bibliothécaires </a:t>
            </a:r>
            <a:r>
              <a:rPr lang="fr-FR" dirty="0" smtClean="0"/>
              <a:t>et le public de repérage et promotion de contenus numériques.</a:t>
            </a:r>
          </a:p>
          <a:p>
            <a:pPr marL="171450" indent="-171450" eaLnBrk="1" hangingPunct="1">
              <a:buFont typeface="Arial" pitchFamily="34" charset="0"/>
              <a:buChar char="•"/>
              <a:defRPr/>
            </a:pPr>
            <a:r>
              <a:rPr lang="fr-FR" dirty="0" smtClean="0"/>
              <a:t>Pour les bibliothécaires, la sélection et la mise en valeur de ces contenus les invite à prendre conscience de la force et de l’importance des </a:t>
            </a:r>
            <a:r>
              <a:rPr lang="fr-FR" b="1" dirty="0" smtClean="0"/>
              <a:t>biens communs de la connaissance</a:t>
            </a:r>
            <a:r>
              <a:rPr lang="fr-FR" dirty="0" smtClean="0"/>
              <a:t>, dans la droite ligne du projet de notre collectif.</a:t>
            </a:r>
          </a:p>
          <a:p>
            <a:pPr eaLnBrk="1" hangingPunct="1">
              <a:defRPr/>
            </a:pPr>
            <a:r>
              <a:rPr lang="fr-FR" dirty="0" smtClean="0"/>
              <a:t/>
            </a:r>
            <a:br>
              <a:rPr lang="fr-FR" dirty="0" smtClean="0"/>
            </a:br>
            <a:endParaRPr lang="fr-FR" dirty="0"/>
          </a:p>
        </p:txBody>
      </p:sp>
      <p:sp>
        <p:nvSpPr>
          <p:cNvPr id="77828"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2DABB8A-AD8C-4418-9C99-465A3D8576F7}" type="slidenum">
              <a:rPr lang="fr-FR" altLang="fr-FR"/>
              <a:pPr>
                <a:spcBef>
                  <a:spcPct val="0"/>
                </a:spcBef>
              </a:pPr>
              <a:t>36</a:t>
            </a:fld>
            <a:endParaRPr lang="fr-FR" altLang="fr-FR"/>
          </a:p>
        </p:txBody>
      </p:sp>
    </p:spTree>
    <p:extLst>
      <p:ext uri="{BB962C8B-B14F-4D97-AF65-F5344CB8AC3E}">
        <p14:creationId xmlns:p14="http://schemas.microsoft.com/office/powerpoint/2010/main" val="1588720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DBC0F2AE-85F1-4C51-8CEE-53F804A8E674}" type="slidenum">
              <a:rPr lang="fr-FR" altLang="fr-FR"/>
              <a:pPr algn="r" eaLnBrk="1" hangingPunct="1">
                <a:spcBef>
                  <a:spcPct val="0"/>
                </a:spcBef>
              </a:pPr>
              <a:t>37</a:t>
            </a:fld>
            <a:endParaRPr lang="fr-FR" altLang="fr-FR"/>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La Source est une borne sur laquelle chacun peut récupérer sur une clé USB, gratuitement et légalement, des contenus libres de droit : logiciels libres, livres, films, ressources éducatives, musique, encyclopédie Wikipédia…</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Dès la première journée nous avons été sollicités par des utilisateurs, preuve que le public s’intéresse déjà à ce nouvel outil donnant accès à des ressources numériques.</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Sur les bornes automazic, les usagers peuvent déposer leurs propres morceaux de musique, créés avec leur groupe par exemple</a:t>
            </a:r>
          </a:p>
        </p:txBody>
      </p:sp>
    </p:spTree>
    <p:extLst>
      <p:ext uri="{BB962C8B-B14F-4D97-AF65-F5344CB8AC3E}">
        <p14:creationId xmlns:p14="http://schemas.microsoft.com/office/powerpoint/2010/main" val="32536404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Do it yourself : </a:t>
            </a:r>
            <a:r>
              <a:rPr lang="en-US" altLang="fr-FR" smtClean="0">
                <a:latin typeface="Arial" panose="020B0604020202020204" pitchFamily="34" charset="0"/>
                <a:cs typeface="Arial" panose="020B0604020202020204" pitchFamily="34" charset="0"/>
              </a:rPr>
              <a:t>it’s any sort of creative space where people gather to make stuff and share ideas about making stuff</a:t>
            </a:r>
            <a:endParaRPr lang="fr-FR" altLang="fr-FR" smtClean="0">
              <a:latin typeface="Arial" panose="020B0604020202020204" pitchFamily="34" charset="0"/>
              <a:cs typeface="Arial" panose="020B0604020202020204" pitchFamily="34" charset="0"/>
            </a:endParaRP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Phénomène qui pousse les gens à faire par eux-mêmes. On ne va plus demander au biblitohécaire. </a:t>
            </a:r>
          </a:p>
          <a:p>
            <a:pPr eaLnBrk="1" hangingPunct="1"/>
            <a:r>
              <a:rPr lang="fr-FR" altLang="fr-FR" smtClean="0">
                <a:latin typeface="Arial" panose="020B0604020202020204" pitchFamily="34" charset="0"/>
                <a:cs typeface="Arial" panose="020B0604020202020204" pitchFamily="34" charset="0"/>
              </a:rPr>
              <a:t>Lié à l’informatisation des services : faire soi-même son album photo, </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Habitude de faire soi-même en ligne : disparition de la ligne entre expert et amateurs (cf. compte flickr, instagram…)</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Plus rapide et plus confortable. </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Notion d’apprentissage par l’action. On n’est plus seulement dans la formation (ateliers etc…), on est dans la réalisation.</a:t>
            </a:r>
          </a:p>
          <a:p>
            <a:pPr eaLnBrk="1" hangingPunct="1"/>
            <a:endParaRPr lang="fr-FR" altLang="fr-FR" smtClean="0">
              <a:latin typeface="Arial" panose="020B0604020202020204" pitchFamily="34" charset="0"/>
              <a:cs typeface="Arial" panose="020B0604020202020204" pitchFamily="34" charset="0"/>
            </a:endParaRPr>
          </a:p>
          <a:p>
            <a:r>
              <a:rPr lang="fr-FR" altLang="fr-FR" smtClean="0">
                <a:latin typeface="Arial" panose="020B0604020202020204" pitchFamily="34" charset="0"/>
                <a:cs typeface="Arial" panose="020B0604020202020204" pitchFamily="34" charset="0"/>
              </a:rPr>
              <a:t>Fablabs, l’âge du « faire numérique </a:t>
            </a:r>
          </a:p>
        </p:txBody>
      </p:sp>
      <p:sp>
        <p:nvSpPr>
          <p:cNvPr id="81924"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18E3CE2-1CB5-4CF4-AF69-3FF49C5E3D86}" type="slidenum">
              <a:rPr lang="fr-FR" altLang="fr-FR"/>
              <a:pPr>
                <a:spcBef>
                  <a:spcPct val="0"/>
                </a:spcBef>
              </a:pPr>
              <a:t>38</a:t>
            </a:fld>
            <a:endParaRPr lang="fr-FR" altLang="fr-FR"/>
          </a:p>
        </p:txBody>
      </p:sp>
    </p:spTree>
    <p:extLst>
      <p:ext uri="{BB962C8B-B14F-4D97-AF65-F5344CB8AC3E}">
        <p14:creationId xmlns:p14="http://schemas.microsoft.com/office/powerpoint/2010/main" val="11718062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ln/>
        </p:spPr>
      </p:sp>
      <p:sp>
        <p:nvSpPr>
          <p:cNvPr id="83971"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83972"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CE1AD61-D651-457C-888A-B68923C55DD2}" type="slidenum">
              <a:rPr lang="fr-FR" altLang="fr-FR"/>
              <a:pPr>
                <a:spcBef>
                  <a:spcPct val="0"/>
                </a:spcBef>
              </a:pPr>
              <a:t>39</a:t>
            </a:fld>
            <a:endParaRPr lang="fr-FR" altLang="fr-FR"/>
          </a:p>
        </p:txBody>
      </p:sp>
    </p:spTree>
    <p:extLst>
      <p:ext uri="{BB962C8B-B14F-4D97-AF65-F5344CB8AC3E}">
        <p14:creationId xmlns:p14="http://schemas.microsoft.com/office/powerpoint/2010/main" val="3612809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a:ln/>
        </p:spPr>
      </p:sp>
      <p:sp>
        <p:nvSpPr>
          <p:cNvPr id="203779" name="Espace réservé des commentaires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defRPr/>
            </a:pPr>
            <a:r>
              <a:rPr lang="fr-FR" altLang="fr-FR" sz="1000" b="1" u="sng" dirty="0" smtClean="0"/>
              <a:t>1. Pression et opportunités technologiques</a:t>
            </a:r>
          </a:p>
          <a:p>
            <a:pPr marL="171450" indent="-171450" eaLnBrk="1" hangingPunct="1">
              <a:lnSpc>
                <a:spcPct val="80000"/>
              </a:lnSpc>
              <a:buFont typeface="Arial" panose="020B0604020202020204" pitchFamily="34" charset="0"/>
              <a:buChar char="•"/>
              <a:defRPr/>
            </a:pPr>
            <a:r>
              <a:rPr lang="fr-FR" altLang="fr-FR" sz="1000" dirty="0" smtClean="0"/>
              <a:t>Développement rapide de l’</a:t>
            </a:r>
            <a:r>
              <a:rPr lang="fr-FR" altLang="fr-FR" sz="1000" b="1" dirty="0" smtClean="0"/>
              <a:t>équipement des ménages </a:t>
            </a:r>
            <a:r>
              <a:rPr lang="fr-FR" altLang="fr-FR" sz="1000" dirty="0" smtClean="0"/>
              <a:t>(87% Suisses ont un ordinateur en 2010 ; développement des tablettes-</a:t>
            </a:r>
            <a:r>
              <a:rPr lang="fr-FR" altLang="fr-FR" sz="1000" dirty="0" err="1" smtClean="0"/>
              <a:t>smartphones</a:t>
            </a:r>
            <a:r>
              <a:rPr lang="fr-FR" altLang="fr-FR" sz="1000" dirty="0" smtClean="0"/>
              <a:t>)</a:t>
            </a:r>
          </a:p>
          <a:p>
            <a:pPr marL="171450" indent="-171450" eaLnBrk="1" hangingPunct="1">
              <a:lnSpc>
                <a:spcPct val="80000"/>
              </a:lnSpc>
              <a:buFont typeface="Arial" panose="020B0604020202020204" pitchFamily="34" charset="0"/>
              <a:buChar char="•"/>
              <a:defRPr/>
            </a:pPr>
            <a:r>
              <a:rPr lang="fr-FR" altLang="fr-FR" sz="1000" dirty="0" smtClean="0"/>
              <a:t>Plus de </a:t>
            </a:r>
            <a:r>
              <a:rPr lang="fr-FR" altLang="fr-FR" sz="1000" b="1" dirty="0" smtClean="0"/>
              <a:t>vente de mobiles </a:t>
            </a:r>
            <a:r>
              <a:rPr lang="fr-FR" altLang="fr-FR" sz="1000" dirty="0" smtClean="0"/>
              <a:t>que d’ordinateurs portables. </a:t>
            </a:r>
          </a:p>
          <a:p>
            <a:pPr marL="171450" indent="-171450" eaLnBrk="1" hangingPunct="1">
              <a:lnSpc>
                <a:spcPct val="80000"/>
              </a:lnSpc>
              <a:buFont typeface="Arial" panose="020B0604020202020204" pitchFamily="34" charset="0"/>
              <a:buChar char="•"/>
              <a:defRPr/>
            </a:pPr>
            <a:r>
              <a:rPr lang="fr-FR" altLang="fr-FR" sz="1000" dirty="0" smtClean="0"/>
              <a:t>60% des internautes Suisses (3,2M) se connectent aussi via un mobile dont 40% (2,2M) le font quotidiennement</a:t>
            </a:r>
          </a:p>
          <a:p>
            <a:pPr eaLnBrk="1" hangingPunct="1">
              <a:lnSpc>
                <a:spcPct val="80000"/>
              </a:lnSpc>
              <a:buFont typeface="Arial" panose="020B0604020202020204" pitchFamily="34" charset="0"/>
              <a:buNone/>
              <a:defRPr/>
            </a:pPr>
            <a:r>
              <a:rPr lang="fr-FR" altLang="fr-FR" sz="1000" dirty="0" smtClean="0"/>
              <a:t>http://www.net-metrix.ch/sites/default/files/files/NET-Metrix-Mobile/Mobile-Report/PR/NMM_PR_20130327_f.pdf</a:t>
            </a:r>
          </a:p>
          <a:p>
            <a:pPr marL="171450" indent="-171450" eaLnBrk="1" hangingPunct="1">
              <a:lnSpc>
                <a:spcPct val="80000"/>
              </a:lnSpc>
              <a:buFont typeface="Arial" panose="020B0604020202020204" pitchFamily="34" charset="0"/>
              <a:buChar char="•"/>
              <a:defRPr/>
            </a:pPr>
            <a:r>
              <a:rPr lang="fr-FR" altLang="fr-FR" sz="1000" dirty="0" smtClean="0"/>
              <a:t>Importance du </a:t>
            </a:r>
            <a:r>
              <a:rPr lang="fr-FR" altLang="fr-FR" sz="1000" b="1" dirty="0" err="1" smtClean="0"/>
              <a:t>multiéquipement</a:t>
            </a:r>
            <a:r>
              <a:rPr lang="fr-FR" altLang="fr-FR" sz="1000" dirty="0" smtClean="0"/>
              <a:t> : On ne surfe pas seul </a:t>
            </a:r>
          </a:p>
          <a:p>
            <a:pPr eaLnBrk="1" hangingPunct="1">
              <a:lnSpc>
                <a:spcPct val="80000"/>
              </a:lnSpc>
              <a:defRPr/>
            </a:pPr>
            <a:r>
              <a:rPr lang="fr-FR" altLang="fr-FR" sz="1000" dirty="0" smtClean="0"/>
              <a:t>Smartphone = communication, information instantanée // Tablette = loisir (jeu, magasines…)</a:t>
            </a:r>
          </a:p>
          <a:p>
            <a:pPr eaLnBrk="1" hangingPunct="1">
              <a:lnSpc>
                <a:spcPct val="80000"/>
              </a:lnSpc>
              <a:defRPr/>
            </a:pPr>
            <a:endParaRPr lang="fr-FR" altLang="fr-FR" sz="1000" dirty="0" smtClean="0"/>
          </a:p>
          <a:p>
            <a:pPr eaLnBrk="1" hangingPunct="1">
              <a:defRPr/>
            </a:pPr>
            <a:r>
              <a:rPr lang="fr-FR" altLang="fr-FR" sz="1000" dirty="0" smtClean="0"/>
              <a:t>Communiquer (RS, mails) &gt; </a:t>
            </a:r>
            <a:r>
              <a:rPr lang="fr-FR" altLang="fr-FR" sz="1000" b="1" dirty="0" smtClean="0"/>
              <a:t>Recherches en ligne</a:t>
            </a:r>
          </a:p>
          <a:p>
            <a:pPr eaLnBrk="1" hangingPunct="1">
              <a:defRPr/>
            </a:pPr>
            <a:r>
              <a:rPr lang="fr-FR" altLang="fr-FR" sz="1000" dirty="0" smtClean="0"/>
              <a:t>Moins de musique en ligne, mais plus de diffusion de vidéos</a:t>
            </a:r>
          </a:p>
          <a:p>
            <a:pPr eaLnBrk="1" hangingPunct="1">
              <a:lnSpc>
                <a:spcPct val="80000"/>
              </a:lnSpc>
              <a:defRPr/>
            </a:pPr>
            <a:endParaRPr lang="fr-FR" altLang="fr-FR" sz="1000" dirty="0" smtClean="0"/>
          </a:p>
          <a:p>
            <a:pPr eaLnBrk="1" hangingPunct="1">
              <a:lnSpc>
                <a:spcPct val="80000"/>
              </a:lnSpc>
              <a:defRPr/>
            </a:pPr>
            <a:r>
              <a:rPr lang="fr-FR" altLang="fr-FR" sz="1000" dirty="0" smtClean="0"/>
              <a:t>On peut encore relever qu’Internet est utilisé dans une plus large mesure en </a:t>
            </a:r>
            <a:r>
              <a:rPr lang="fr-FR" altLang="fr-FR" sz="1000" b="1" dirty="0" smtClean="0"/>
              <a:t>Suisse alémanique (78,7%) et en Suisse romande (76,7%) </a:t>
            </a:r>
            <a:r>
              <a:rPr lang="fr-FR" altLang="fr-FR" sz="1000" dirty="0" smtClean="0"/>
              <a:t>qu’en Suisse italienne (62,2%). </a:t>
            </a:r>
          </a:p>
          <a:p>
            <a:pPr eaLnBrk="1" hangingPunct="1">
              <a:lnSpc>
                <a:spcPct val="80000"/>
              </a:lnSpc>
              <a:defRPr/>
            </a:pPr>
            <a:endParaRPr lang="fr-FR" altLang="fr-FR" sz="1000" dirty="0" smtClean="0"/>
          </a:p>
          <a:p>
            <a:pPr eaLnBrk="1" hangingPunct="1">
              <a:lnSpc>
                <a:spcPct val="80000"/>
              </a:lnSpc>
              <a:defRPr/>
            </a:pPr>
            <a:r>
              <a:rPr lang="fr-FR" altLang="fr-FR" sz="1000" b="1" u="sng" dirty="0" smtClean="0"/>
              <a:t>Évolution des besoins</a:t>
            </a:r>
          </a:p>
          <a:p>
            <a:pPr eaLnBrk="1" hangingPunct="1">
              <a:lnSpc>
                <a:spcPct val="80000"/>
              </a:lnSpc>
              <a:defRPr/>
            </a:pPr>
            <a:r>
              <a:rPr lang="fr-FR" altLang="fr-FR" sz="1000" dirty="0" smtClean="0"/>
              <a:t>-génération « </a:t>
            </a:r>
            <a:r>
              <a:rPr lang="fr-FR" altLang="fr-FR" sz="1000" dirty="0" smtClean="0">
                <a:solidFill>
                  <a:srgbClr val="CC0000"/>
                </a:solidFill>
              </a:rPr>
              <a:t>ATAWAD</a:t>
            </a:r>
            <a:r>
              <a:rPr lang="fr-FR" altLang="fr-FR" sz="1000" dirty="0" smtClean="0"/>
              <a:t> » : </a:t>
            </a:r>
            <a:r>
              <a:rPr lang="fr-FR" altLang="fr-FR" sz="1000" dirty="0" err="1" smtClean="0"/>
              <a:t>any</a:t>
            </a:r>
            <a:r>
              <a:rPr lang="fr-FR" altLang="fr-FR" sz="1000" dirty="0" smtClean="0"/>
              <a:t> time, </a:t>
            </a:r>
            <a:r>
              <a:rPr lang="fr-FR" altLang="fr-FR" sz="1000" dirty="0" err="1" smtClean="0"/>
              <a:t>any</a:t>
            </a:r>
            <a:r>
              <a:rPr lang="fr-FR" altLang="fr-FR" sz="1000" dirty="0" smtClean="0"/>
              <a:t> </a:t>
            </a:r>
            <a:r>
              <a:rPr lang="fr-FR" altLang="fr-FR" sz="1000" dirty="0" err="1" smtClean="0"/>
              <a:t>where</a:t>
            </a:r>
            <a:r>
              <a:rPr lang="fr-FR" altLang="fr-FR" sz="1000" dirty="0" smtClean="0"/>
              <a:t>, </a:t>
            </a:r>
            <a:r>
              <a:rPr lang="fr-FR" altLang="fr-FR" sz="1000" dirty="0" err="1" smtClean="0"/>
              <a:t>any</a:t>
            </a:r>
            <a:r>
              <a:rPr lang="fr-FR" altLang="fr-FR" sz="1000" dirty="0" smtClean="0"/>
              <a:t> </a:t>
            </a:r>
            <a:r>
              <a:rPr lang="fr-FR" altLang="fr-FR" sz="1000" dirty="0" err="1" smtClean="0"/>
              <a:t>device</a:t>
            </a:r>
            <a:endParaRPr lang="fr-FR" altLang="fr-FR" sz="1000" dirty="0" smtClean="0"/>
          </a:p>
          <a:p>
            <a:pPr marL="171450" indent="-171450" eaLnBrk="1" hangingPunct="1">
              <a:lnSpc>
                <a:spcPct val="80000"/>
              </a:lnSpc>
              <a:buFontTx/>
              <a:buChar char="-"/>
              <a:defRPr/>
            </a:pPr>
            <a:r>
              <a:rPr lang="fr-FR" altLang="fr-FR" sz="1000" dirty="0" smtClean="0"/>
              <a:t>Lecture butinage</a:t>
            </a:r>
          </a:p>
          <a:p>
            <a:pPr marL="171450" indent="-171450" eaLnBrk="1" hangingPunct="1">
              <a:lnSpc>
                <a:spcPct val="80000"/>
              </a:lnSpc>
              <a:buFontTx/>
              <a:buChar char="-"/>
              <a:defRPr/>
            </a:pPr>
            <a:r>
              <a:rPr lang="fr-FR" altLang="fr-FR" sz="1000" dirty="0" smtClean="0"/>
              <a:t>Attentes forte en terme de gratuité de services (contraintes moins tolérées</a:t>
            </a:r>
          </a:p>
          <a:p>
            <a:pPr marL="171450" indent="-171450" eaLnBrk="1" hangingPunct="1">
              <a:lnSpc>
                <a:spcPct val="80000"/>
              </a:lnSpc>
              <a:buFontTx/>
              <a:buChar char="-"/>
              <a:defRPr/>
            </a:pPr>
            <a:r>
              <a:rPr lang="fr-FR" altLang="fr-FR" sz="1000" dirty="0" smtClean="0"/>
              <a:t>Pratiques qui évoluent = baisse du prêt, fréquentation +- stable</a:t>
            </a:r>
          </a:p>
          <a:p>
            <a:pPr eaLnBrk="1" hangingPunct="1">
              <a:lnSpc>
                <a:spcPct val="80000"/>
              </a:lnSpc>
              <a:defRPr/>
            </a:pPr>
            <a:r>
              <a:rPr lang="fr-FR" altLang="fr-FR" sz="1000" dirty="0" smtClean="0"/>
              <a:t>½ : emprunter, ½ : lire, flâner, profiter des animations, discuter avec des amis, utiliser Internet</a:t>
            </a:r>
          </a:p>
          <a:p>
            <a:pPr eaLnBrk="1" hangingPunct="1">
              <a:lnSpc>
                <a:spcPct val="80000"/>
              </a:lnSpc>
              <a:defRPr/>
            </a:pPr>
            <a:endParaRPr lang="fr-FR" altLang="fr-FR" sz="1000" dirty="0" smtClean="0"/>
          </a:p>
          <a:p>
            <a:pPr eaLnBrk="1" hangingPunct="1">
              <a:lnSpc>
                <a:spcPct val="80000"/>
              </a:lnSpc>
              <a:defRPr/>
            </a:pPr>
            <a:r>
              <a:rPr lang="fr-FR" altLang="fr-FR" sz="1000" b="1" u="sng" dirty="0" smtClean="0"/>
              <a:t>Effets de concurrences</a:t>
            </a:r>
          </a:p>
          <a:p>
            <a:pPr eaLnBrk="1" hangingPunct="1">
              <a:lnSpc>
                <a:spcPct val="80000"/>
              </a:lnSpc>
              <a:buFontTx/>
              <a:buChar char="•"/>
              <a:defRPr/>
            </a:pPr>
            <a:r>
              <a:rPr lang="fr-FR" altLang="fr-FR" sz="1000" b="1" dirty="0" smtClean="0"/>
              <a:t>Restructuration majeure des circuits </a:t>
            </a:r>
            <a:r>
              <a:rPr lang="fr-FR" altLang="fr-FR" sz="1000" dirty="0" smtClean="0"/>
              <a:t>économiques de création et de diffusion des biens culturels et d’information qui constituent la matière première des services que nous offrons traditionnellement au public. </a:t>
            </a:r>
            <a:endParaRPr lang="fr-FR" altLang="fr-FR" sz="1000" b="1" dirty="0" smtClean="0"/>
          </a:p>
          <a:p>
            <a:pPr eaLnBrk="1" hangingPunct="1">
              <a:lnSpc>
                <a:spcPct val="80000"/>
              </a:lnSpc>
              <a:buFontTx/>
              <a:buChar char="•"/>
              <a:defRPr/>
            </a:pPr>
            <a:r>
              <a:rPr lang="fr-FR" altLang="fr-FR" sz="1000" b="1" dirty="0" smtClean="0"/>
              <a:t>Avant : </a:t>
            </a:r>
            <a:r>
              <a:rPr lang="fr-FR" altLang="fr-FR" sz="1000" dirty="0" smtClean="0"/>
              <a:t>La constitution de collections répondait à un besoin d’accès matériel à l’information au sein d’une offre locale et limitée en quantité : librairies, bibliothèques, disquaires, etc. </a:t>
            </a:r>
            <a:endParaRPr lang="fr-FR" altLang="fr-FR" sz="1000" b="1" dirty="0" smtClean="0"/>
          </a:p>
          <a:p>
            <a:pPr eaLnBrk="1" hangingPunct="1">
              <a:lnSpc>
                <a:spcPct val="80000"/>
              </a:lnSpc>
              <a:buFontTx/>
              <a:buChar char="•"/>
              <a:defRPr/>
            </a:pPr>
            <a:r>
              <a:rPr lang="fr-FR" altLang="fr-FR" sz="1000" b="1" dirty="0" smtClean="0"/>
              <a:t>Aujourd’hui </a:t>
            </a:r>
            <a:r>
              <a:rPr lang="fr-FR" altLang="fr-FR" sz="1000" dirty="0" smtClean="0"/>
              <a:t>: Internet, illimité, gratuité. La rareté, c’est l’attention, le temps, la visibilité au sein de l’abondance. </a:t>
            </a:r>
            <a:endParaRPr lang="fr-FR" altLang="fr-FR" sz="1000" b="1" dirty="0" smtClean="0"/>
          </a:p>
          <a:p>
            <a:pPr eaLnBrk="1" hangingPunct="1">
              <a:lnSpc>
                <a:spcPct val="80000"/>
              </a:lnSpc>
              <a:defRPr/>
            </a:pPr>
            <a:endParaRPr lang="fr-FR" altLang="fr-FR" sz="1000" dirty="0" smtClean="0"/>
          </a:p>
          <a:p>
            <a:pPr eaLnBrk="1" hangingPunct="1">
              <a:lnSpc>
                <a:spcPct val="80000"/>
              </a:lnSpc>
              <a:defRPr/>
            </a:pPr>
            <a:r>
              <a:rPr lang="fr-FR" altLang="fr-FR" sz="1000" b="1" dirty="0" smtClean="0"/>
              <a:t>Dès la fin du cycle primaire, les enfants ont une utilisation avancée d’internet… </a:t>
            </a:r>
          </a:p>
          <a:p>
            <a:pPr eaLnBrk="1" hangingPunct="1">
              <a:lnSpc>
                <a:spcPct val="80000"/>
              </a:lnSpc>
              <a:buFont typeface="Symbol" pitchFamily="18" charset="2"/>
              <a:buChar char="Þ"/>
              <a:defRPr/>
            </a:pPr>
            <a:r>
              <a:rPr lang="fr-FR" altLang="fr-FR" sz="1000" b="1" dirty="0" smtClean="0"/>
              <a:t>Diversité des pratiques culturelles</a:t>
            </a:r>
          </a:p>
          <a:p>
            <a:pPr eaLnBrk="1" hangingPunct="1">
              <a:lnSpc>
                <a:spcPct val="80000"/>
              </a:lnSpc>
              <a:buFont typeface="Symbol" pitchFamily="18" charset="2"/>
              <a:buChar char="Þ"/>
              <a:defRPr/>
            </a:pPr>
            <a:r>
              <a:rPr lang="fr-FR" altLang="fr-FR" sz="1000" b="1" dirty="0" smtClean="0"/>
              <a:t>Concurrence de l’internet</a:t>
            </a:r>
          </a:p>
          <a:p>
            <a:pPr eaLnBrk="1" hangingPunct="1">
              <a:lnSpc>
                <a:spcPct val="80000"/>
              </a:lnSpc>
              <a:buFont typeface="Symbol" pitchFamily="18" charset="2"/>
              <a:buChar char="Þ"/>
              <a:defRPr/>
            </a:pPr>
            <a:r>
              <a:rPr lang="fr-FR" altLang="fr-FR" sz="1000" b="1" dirty="0" smtClean="0"/>
              <a:t>Transformation de nos missions ? </a:t>
            </a:r>
          </a:p>
          <a:p>
            <a:pPr eaLnBrk="1" hangingPunct="1">
              <a:lnSpc>
                <a:spcPct val="80000"/>
              </a:lnSpc>
              <a:defRPr/>
            </a:pPr>
            <a:endParaRPr lang="fr-FR" altLang="fr-FR" sz="1000" b="1" u="sng" dirty="0" smtClean="0"/>
          </a:p>
          <a:p>
            <a:pPr eaLnBrk="1" hangingPunct="1">
              <a:lnSpc>
                <a:spcPct val="80000"/>
              </a:lnSpc>
              <a:defRPr/>
            </a:pPr>
            <a:r>
              <a:rPr lang="fr-FR" altLang="fr-FR" sz="1000" b="1" dirty="0" smtClean="0"/>
              <a:t>DÉSINTERMÉDIATION </a:t>
            </a:r>
            <a:r>
              <a:rPr lang="fr-FR" altLang="fr-FR" sz="1000" dirty="0" smtClean="0"/>
              <a:t>(services de la bibliothèque sont invisibles)</a:t>
            </a:r>
          </a:p>
        </p:txBody>
      </p:sp>
      <p:sp>
        <p:nvSpPr>
          <p:cNvPr id="12292" name="Espace réservé du numéro de diapositive 3"/>
          <p:cNvSpPr txBox="1">
            <a:spLocks noGrp="1"/>
          </p:cNvSpPr>
          <p:nvPr/>
        </p:nvSpPr>
        <p:spPr bwMode="auto">
          <a:xfrm>
            <a:off x="3778250" y="9428242"/>
            <a:ext cx="2889250"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154E2BAD-CD05-4224-A77C-F0D6FEF5586A}" type="slidenum">
              <a:rPr lang="fr-FR" altLang="fr-FR">
                <a:ea typeface="MS PGothic" panose="020B0600070205080204" pitchFamily="34" charset="-128"/>
              </a:rPr>
              <a:pPr algn="r" eaLnBrk="1" hangingPunct="1">
                <a:spcBef>
                  <a:spcPct val="0"/>
                </a:spcBef>
              </a:pPr>
              <a:t>4</a:t>
            </a:fld>
            <a:endParaRPr lang="fr-FR" altLang="fr-FR">
              <a:ea typeface="MS PGothic" panose="020B0600070205080204" pitchFamily="34" charset="-128"/>
            </a:endParaRPr>
          </a:p>
        </p:txBody>
      </p:sp>
    </p:spTree>
    <p:extLst>
      <p:ext uri="{BB962C8B-B14F-4D97-AF65-F5344CB8AC3E}">
        <p14:creationId xmlns:p14="http://schemas.microsoft.com/office/powerpoint/2010/main" val="1000761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86020"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456B596-8411-4B8E-A388-16C2675437E7}" type="slidenum">
              <a:rPr lang="fr-FR" altLang="fr-FR"/>
              <a:pPr>
                <a:spcBef>
                  <a:spcPct val="0"/>
                </a:spcBef>
              </a:pPr>
              <a:t>40</a:t>
            </a:fld>
            <a:endParaRPr lang="fr-FR" altLang="fr-FR"/>
          </a:p>
        </p:txBody>
      </p:sp>
    </p:spTree>
    <p:extLst>
      <p:ext uri="{BB962C8B-B14F-4D97-AF65-F5344CB8AC3E}">
        <p14:creationId xmlns:p14="http://schemas.microsoft.com/office/powerpoint/2010/main" val="5068264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txBox="1">
            <a:spLocks noGrp="1" noChangeArrowheads="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0CC1BD47-AF77-482C-A694-49F8F4BA6DAD}" type="slidenum">
              <a:rPr lang="fr-FR" altLang="fr-FR"/>
              <a:pPr algn="r" eaLnBrk="1" hangingPunct="1">
                <a:spcBef>
                  <a:spcPct val="0"/>
                </a:spcBef>
              </a:pPr>
              <a:t>41</a:t>
            </a:fld>
            <a:endParaRPr lang="fr-FR" altLang="fr-FR"/>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lnSpc>
                <a:spcPct val="90000"/>
              </a:lnSpc>
            </a:pPr>
            <a:r>
              <a:rPr lang="fr-FR" altLang="fr-FR" sz="1000" smtClean="0">
                <a:latin typeface="Arial" panose="020B0604020202020204" pitchFamily="34" charset="0"/>
                <a:cs typeface="Arial" panose="020B0604020202020204" pitchFamily="34" charset="0"/>
              </a:rPr>
              <a:t>Foursquare est un site de géoréférencement devenu tendance. En moins de 2 ans, selon le site </a:t>
            </a:r>
            <a:r>
              <a:rPr lang="fr-FR" altLang="fr-FR" sz="1000" smtClean="0">
                <a:latin typeface="Arial" panose="020B0604020202020204" pitchFamily="34" charset="0"/>
                <a:cs typeface="Arial" panose="020B0604020202020204" pitchFamily="34" charset="0"/>
                <a:hlinkClick r:id="rId3"/>
              </a:rPr>
              <a:t>Editoile</a:t>
            </a:r>
            <a:r>
              <a:rPr lang="fr-FR" altLang="fr-FR" sz="1000" smtClean="0">
                <a:latin typeface="Arial" panose="020B0604020202020204" pitchFamily="34" charset="0"/>
                <a:cs typeface="Arial" panose="020B0604020202020204" pitchFamily="34" charset="0"/>
              </a:rPr>
              <a:t>, cette application est devenue l’outil de géolocalisation tendance. Rien que pour 2010, dans le monde, 381 576 305 check-ins géolocalisés et </a:t>
            </a:r>
            <a:r>
              <a:rPr lang="fr-FR" altLang="fr-FR" sz="1000" b="1" smtClean="0">
                <a:latin typeface="Arial" panose="020B0604020202020204" pitchFamily="34" charset="0"/>
                <a:cs typeface="Arial" panose="020B0604020202020204" pitchFamily="34" charset="0"/>
              </a:rPr>
              <a:t>plus de 5 millions d’utilisateurs</a:t>
            </a:r>
            <a:r>
              <a:rPr lang="fr-FR" altLang="fr-FR" sz="1000" smtClean="0">
                <a:latin typeface="Arial" panose="020B0604020202020204" pitchFamily="34" charset="0"/>
                <a:cs typeface="Arial" panose="020B0604020202020204" pitchFamily="34" charset="0"/>
              </a:rPr>
              <a:t> ont été comptabilisés, soit une croissance de 3 400 %. (</a:t>
            </a:r>
            <a:r>
              <a:rPr lang="fr-FR" altLang="fr-FR" sz="1000" smtClean="0">
                <a:latin typeface="Arial" panose="020B0604020202020204" pitchFamily="34" charset="0"/>
                <a:cs typeface="Arial" panose="020B0604020202020204" pitchFamily="34" charset="0"/>
                <a:hlinkClick r:id="rId4" tooltip="Statistiques 2010 de Foursquare dans le monde"/>
              </a:rPr>
              <a:t>Voir l’infographie statistique publiée par Foursquare</a:t>
            </a:r>
            <a:r>
              <a:rPr lang="fr-FR" altLang="fr-FR" sz="1000" smtClean="0">
                <a:latin typeface="Arial" panose="020B0604020202020204" pitchFamily="34" charset="0"/>
                <a:cs typeface="Arial" panose="020B0604020202020204" pitchFamily="34" charset="0"/>
              </a:rPr>
              <a:t>). </a:t>
            </a:r>
          </a:p>
          <a:p>
            <a:pPr eaLnBrk="1" hangingPunct="1">
              <a:lnSpc>
                <a:spcPct val="90000"/>
              </a:lnSpc>
            </a:pPr>
            <a:endParaRPr lang="fr-FR" altLang="fr-FR" sz="1000" smtClean="0">
              <a:latin typeface="Arial" panose="020B0604020202020204" pitchFamily="34" charset="0"/>
              <a:cs typeface="Arial" panose="020B0604020202020204" pitchFamily="34" charset="0"/>
            </a:endParaRPr>
          </a:p>
          <a:p>
            <a:pPr eaLnBrk="1" hangingPunct="1">
              <a:lnSpc>
                <a:spcPct val="90000"/>
              </a:lnSpc>
              <a:buFontTx/>
              <a:buChar char="•"/>
            </a:pPr>
            <a:r>
              <a:rPr lang="fr-FR" altLang="fr-FR" sz="1000" b="1" smtClean="0">
                <a:latin typeface="Arial" panose="020B0604020202020204" pitchFamily="34" charset="0"/>
                <a:cs typeface="Arial" panose="020B0604020202020204" pitchFamily="34" charset="0"/>
              </a:rPr>
              <a:t>indiquer leur emplacement précis</a:t>
            </a:r>
            <a:r>
              <a:rPr lang="fr-FR" altLang="fr-FR" sz="1000" smtClean="0">
                <a:latin typeface="Arial" panose="020B0604020202020204" pitchFamily="34" charset="0"/>
                <a:cs typeface="Arial" panose="020B0604020202020204" pitchFamily="34" charset="0"/>
              </a:rPr>
              <a:t> en s’enregistrant (check-in) dans des lieux précis comme un bar, un cinéma, une gare, un magasin, etc. Lorsqu'ils y sont, ils peuvent dire ce qu'ils y font, annoncer qu'ils participent à une conférence par exemple, et voir quels autres utilisateurs enregistrés participent.</a:t>
            </a:r>
          </a:p>
          <a:p>
            <a:pPr eaLnBrk="1" hangingPunct="1">
              <a:lnSpc>
                <a:spcPct val="90000"/>
              </a:lnSpc>
              <a:buFontTx/>
              <a:buChar char="•"/>
            </a:pPr>
            <a:r>
              <a:rPr lang="fr-FR" altLang="fr-FR" sz="1000" smtClean="0">
                <a:latin typeface="Arial" panose="020B0604020202020204" pitchFamily="34" charset="0"/>
                <a:cs typeface="Arial" panose="020B0604020202020204" pitchFamily="34" charset="0"/>
              </a:rPr>
              <a:t>l'expérience </a:t>
            </a:r>
            <a:r>
              <a:rPr lang="fr-FR" altLang="fr-FR" sz="1000" b="1" smtClean="0">
                <a:latin typeface="Arial" panose="020B0604020202020204" pitchFamily="34" charset="0"/>
                <a:cs typeface="Arial" panose="020B0604020202020204" pitchFamily="34" charset="0"/>
              </a:rPr>
              <a:t>ludique</a:t>
            </a:r>
            <a:r>
              <a:rPr lang="fr-FR" altLang="fr-FR" sz="1000" smtClean="0">
                <a:latin typeface="Arial" panose="020B0604020202020204" pitchFamily="34" charset="0"/>
                <a:cs typeface="Arial" panose="020B0604020202020204" pitchFamily="34" charset="0"/>
              </a:rPr>
              <a:t> : à chaque enregistrement, l'utilisateur gagne des </a:t>
            </a:r>
            <a:r>
              <a:rPr lang="fr-FR" altLang="fr-FR" sz="1000" b="1" smtClean="0">
                <a:latin typeface="Arial" panose="020B0604020202020204" pitchFamily="34" charset="0"/>
                <a:cs typeface="Arial" panose="020B0604020202020204" pitchFamily="34" charset="0"/>
              </a:rPr>
              <a:t>points</a:t>
            </a:r>
            <a:r>
              <a:rPr lang="fr-FR" altLang="fr-FR" sz="1000" smtClean="0">
                <a:latin typeface="Arial" panose="020B0604020202020204" pitchFamily="34" charset="0"/>
                <a:cs typeface="Arial" panose="020B0604020202020204" pitchFamily="34" charset="0"/>
              </a:rPr>
              <a:t> qui lui rapportent des badges (liste des </a:t>
            </a:r>
            <a:r>
              <a:rPr lang="fr-FR" altLang="fr-FR" sz="1000" smtClean="0">
                <a:latin typeface="Arial" panose="020B0604020202020204" pitchFamily="34" charset="0"/>
                <a:cs typeface="Arial" panose="020B0604020202020204" pitchFamily="34" charset="0"/>
                <a:hlinkClick r:id="rId5"/>
              </a:rPr>
              <a:t>180 badges</a:t>
            </a:r>
            <a:r>
              <a:rPr lang="fr-FR" altLang="fr-FR" sz="1000" smtClean="0">
                <a:latin typeface="Arial" panose="020B0604020202020204" pitchFamily="34" charset="0"/>
                <a:cs typeface="Arial" panose="020B0604020202020204" pitchFamily="34" charset="0"/>
              </a:rPr>
              <a:t>), parfois difficiles à obtenir. Voire, on peut même </a:t>
            </a:r>
            <a:r>
              <a:rPr lang="fr-FR" altLang="fr-FR" sz="1000" b="1" smtClean="0">
                <a:latin typeface="Arial" panose="020B0604020202020204" pitchFamily="34" charset="0"/>
                <a:cs typeface="Arial" panose="020B0604020202020204" pitchFamily="34" charset="0"/>
              </a:rPr>
              <a:t>devenir le maire</a:t>
            </a:r>
            <a:r>
              <a:rPr lang="fr-FR" altLang="fr-FR" sz="1000" smtClean="0">
                <a:latin typeface="Arial" panose="020B0604020202020204" pitchFamily="34" charset="0"/>
                <a:cs typeface="Arial" panose="020B0604020202020204" pitchFamily="34" charset="0"/>
              </a:rPr>
              <a:t> (Mayor) virtuel d’un endroit en étant celui qui s'est le plus enregistré dans cet endroit. </a:t>
            </a:r>
          </a:p>
          <a:p>
            <a:pPr eaLnBrk="1" hangingPunct="1">
              <a:lnSpc>
                <a:spcPct val="90000"/>
              </a:lnSpc>
              <a:buFontTx/>
              <a:buChar char="•"/>
            </a:pPr>
            <a:r>
              <a:rPr lang="fr-FR" altLang="fr-FR" sz="1000" smtClean="0">
                <a:latin typeface="Arial" panose="020B0604020202020204" pitchFamily="34" charset="0"/>
                <a:cs typeface="Arial" panose="020B0604020202020204" pitchFamily="34" charset="0"/>
              </a:rPr>
              <a:t>L'intérêt pour une marque est d'utiliser le côté ludique du jeu pour </a:t>
            </a:r>
            <a:r>
              <a:rPr lang="fr-FR" altLang="fr-FR" sz="1000" b="1" smtClean="0">
                <a:latin typeface="Arial" panose="020B0604020202020204" pitchFamily="34" charset="0"/>
                <a:cs typeface="Arial" panose="020B0604020202020204" pitchFamily="34" charset="0"/>
              </a:rPr>
              <a:t>générer du trafic</a:t>
            </a:r>
            <a:r>
              <a:rPr lang="fr-FR" altLang="fr-FR" sz="1000" smtClean="0">
                <a:latin typeface="Arial" panose="020B0604020202020204" pitchFamily="34" charset="0"/>
                <a:cs typeface="Arial" panose="020B0604020202020204" pitchFamily="34" charset="0"/>
              </a:rPr>
              <a:t>. </a:t>
            </a:r>
          </a:p>
          <a:p>
            <a:pPr eaLnBrk="1" hangingPunct="1">
              <a:lnSpc>
                <a:spcPct val="90000"/>
              </a:lnSpc>
              <a:buFontTx/>
              <a:buChar char="•"/>
            </a:pPr>
            <a:endParaRPr lang="fr-FR" altLang="fr-FR" sz="1000" smtClean="0">
              <a:latin typeface="Arial" panose="020B0604020202020204" pitchFamily="34" charset="0"/>
              <a:cs typeface="Arial" panose="020B0604020202020204" pitchFamily="34" charset="0"/>
            </a:endParaRPr>
          </a:p>
          <a:p>
            <a:pPr eaLnBrk="1" hangingPunct="1">
              <a:lnSpc>
                <a:spcPct val="90000"/>
              </a:lnSpc>
            </a:pPr>
            <a:r>
              <a:rPr lang="fr-FR" altLang="fr-FR" sz="1000" b="1" smtClean="0">
                <a:latin typeface="Arial" panose="020B0604020202020204" pitchFamily="34" charset="0"/>
                <a:cs typeface="Arial" panose="020B0604020202020204" pitchFamily="34" charset="0"/>
              </a:rPr>
              <a:t>politique de communication plus large</a:t>
            </a:r>
            <a:r>
              <a:rPr lang="fr-FR" altLang="fr-FR" sz="1000" smtClean="0">
                <a:latin typeface="Arial" panose="020B0604020202020204" pitchFamily="34" charset="0"/>
                <a:cs typeface="Arial" panose="020B0604020202020204" pitchFamily="34" charset="0"/>
              </a:rPr>
              <a:t> autour de la célébration du centenaire de la bibliothèque. Il sera désormais possible aux usagers de débloquer un </a:t>
            </a:r>
            <a:r>
              <a:rPr lang="fr-FR" altLang="fr-FR" sz="1000" b="1" smtClean="0">
                <a:latin typeface="Arial" panose="020B0604020202020204" pitchFamily="34" charset="0"/>
                <a:cs typeface="Arial" panose="020B0604020202020204" pitchFamily="34" charset="0"/>
              </a:rPr>
              <a:t>badge spécial</a:t>
            </a:r>
            <a:r>
              <a:rPr lang="fr-FR" altLang="fr-FR" sz="1000" smtClean="0">
                <a:latin typeface="Arial" panose="020B0604020202020204" pitchFamily="34" charset="0"/>
                <a:cs typeface="Arial" panose="020B0604020202020204" pitchFamily="34" charset="0"/>
              </a:rPr>
              <a:t> </a:t>
            </a:r>
            <a:r>
              <a:rPr lang="fr-FR" altLang="fr-FR" sz="1000" b="1" i="1" smtClean="0">
                <a:latin typeface="Arial" panose="020B0604020202020204" pitchFamily="34" charset="0"/>
                <a:cs typeface="Arial" panose="020B0604020202020204" pitchFamily="34" charset="0"/>
              </a:rPr>
              <a:t>« Find the Future Centennial »</a:t>
            </a:r>
            <a:r>
              <a:rPr lang="fr-FR" altLang="fr-FR" sz="1000" smtClean="0">
                <a:latin typeface="Arial" panose="020B0604020202020204" pitchFamily="34" charset="0"/>
                <a:cs typeface="Arial" panose="020B0604020202020204" pitchFamily="34" charset="0"/>
              </a:rPr>
              <a:t> annonçant les festivités en s'identifiant dans l'une des bibliothèques du réseau, dans le Bronx, à </a:t>
            </a:r>
            <a:r>
              <a:rPr lang="fr-FR" altLang="fr-FR" sz="1000" i="1" smtClean="0">
                <a:latin typeface="Arial" panose="020B0604020202020204" pitchFamily="34" charset="0"/>
                <a:cs typeface="Arial" panose="020B0604020202020204" pitchFamily="34" charset="0"/>
              </a:rPr>
              <a:t>Staten Island</a:t>
            </a:r>
            <a:r>
              <a:rPr lang="fr-FR" altLang="fr-FR" sz="1000" smtClean="0">
                <a:latin typeface="Arial" panose="020B0604020202020204" pitchFamily="34" charset="0"/>
                <a:cs typeface="Arial" panose="020B0604020202020204" pitchFamily="34" charset="0"/>
              </a:rPr>
              <a:t> ou à Manhattan. Mais la création d'un badge ne justifie pas à elle-seule d'un partenariat.</a:t>
            </a:r>
          </a:p>
          <a:p>
            <a:pPr eaLnBrk="1" hangingPunct="1">
              <a:lnSpc>
                <a:spcPct val="90000"/>
              </a:lnSpc>
            </a:pPr>
            <a:r>
              <a:rPr lang="fr-FR" altLang="fr-FR" sz="1000" smtClean="0">
                <a:latin typeface="Arial" panose="020B0604020202020204" pitchFamily="34" charset="0"/>
                <a:cs typeface="Arial" panose="020B0604020202020204" pitchFamily="34" charset="0"/>
              </a:rPr>
              <a:t>De fait, les usagers qui obtiendront le badge se verront offrir un </a:t>
            </a:r>
            <a:r>
              <a:rPr lang="fr-FR" altLang="fr-FR" sz="1000" b="1" smtClean="0">
                <a:latin typeface="Arial" panose="020B0604020202020204" pitchFamily="34" charset="0"/>
                <a:cs typeface="Arial" panose="020B0604020202020204" pitchFamily="34" charset="0"/>
              </a:rPr>
              <a:t>abonnement </a:t>
            </a:r>
            <a:r>
              <a:rPr lang="fr-FR" altLang="fr-FR" sz="1000" b="1" i="1" smtClean="0">
                <a:latin typeface="Arial" panose="020B0604020202020204" pitchFamily="34" charset="0"/>
                <a:cs typeface="Arial" panose="020B0604020202020204" pitchFamily="34" charset="0"/>
              </a:rPr>
              <a:t>premium</a:t>
            </a:r>
            <a:r>
              <a:rPr lang="fr-FR" altLang="fr-FR" sz="1000" b="1" smtClean="0">
                <a:latin typeface="Arial" panose="020B0604020202020204" pitchFamily="34" charset="0"/>
                <a:cs typeface="Arial" panose="020B0604020202020204" pitchFamily="34" charset="0"/>
              </a:rPr>
              <a:t> d'un an</a:t>
            </a:r>
            <a:r>
              <a:rPr lang="fr-FR" altLang="fr-FR" sz="1000" smtClean="0">
                <a:latin typeface="Arial" panose="020B0604020202020204" pitchFamily="34" charset="0"/>
                <a:cs typeface="Arial" panose="020B0604020202020204" pitchFamily="34" charset="0"/>
              </a:rPr>
              <a:t> et des </a:t>
            </a:r>
            <a:r>
              <a:rPr lang="fr-FR" altLang="fr-FR" sz="1000" b="1" smtClean="0">
                <a:latin typeface="Arial" panose="020B0604020202020204" pitchFamily="34" charset="0"/>
                <a:cs typeface="Arial" panose="020B0604020202020204" pitchFamily="34" charset="0"/>
              </a:rPr>
              <a:t>avantages spéciaux</a:t>
            </a:r>
            <a:r>
              <a:rPr lang="fr-FR" altLang="fr-FR" sz="1000" smtClean="0">
                <a:latin typeface="Arial" panose="020B0604020202020204" pitchFamily="34" charset="0"/>
                <a:cs typeface="Arial" panose="020B0604020202020204" pitchFamily="34" charset="0"/>
              </a:rPr>
              <a:t> tandis que les fameux "maires" se verront proposer des billets pour les événements </a:t>
            </a:r>
            <a:r>
              <a:rPr lang="fr-FR" altLang="fr-FR" sz="1000" b="1" smtClean="0">
                <a:latin typeface="Arial" panose="020B0604020202020204" pitchFamily="34" charset="0"/>
                <a:cs typeface="Arial" panose="020B0604020202020204" pitchFamily="34" charset="0"/>
              </a:rPr>
              <a:t>"</a:t>
            </a:r>
            <a:r>
              <a:rPr lang="fr-FR" altLang="fr-FR" sz="1000" b="1" i="1" smtClean="0">
                <a:latin typeface="Arial" panose="020B0604020202020204" pitchFamily="34" charset="0"/>
                <a:cs typeface="Arial" panose="020B0604020202020204" pitchFamily="34" charset="0"/>
              </a:rPr>
              <a:t>LIVE from NYPL</a:t>
            </a:r>
            <a:r>
              <a:rPr lang="fr-FR" altLang="fr-FR" sz="1000" b="1" smtClean="0">
                <a:latin typeface="Arial" panose="020B0604020202020204" pitchFamily="34" charset="0"/>
                <a:cs typeface="Arial" panose="020B0604020202020204" pitchFamily="34" charset="0"/>
              </a:rPr>
              <a:t>"</a:t>
            </a:r>
            <a:r>
              <a:rPr lang="fr-FR" altLang="fr-FR" sz="1000" smtClean="0">
                <a:latin typeface="Arial" panose="020B0604020202020204" pitchFamily="34" charset="0"/>
                <a:cs typeface="Arial" panose="020B0604020202020204" pitchFamily="34" charset="0"/>
              </a:rPr>
              <a:t> ou des </a:t>
            </a:r>
            <a:r>
              <a:rPr lang="fr-FR" altLang="fr-FR" sz="1000" b="1" smtClean="0">
                <a:latin typeface="Arial" panose="020B0604020202020204" pitchFamily="34" charset="0"/>
                <a:cs typeface="Arial" panose="020B0604020202020204" pitchFamily="34" charset="0"/>
              </a:rPr>
              <a:t>visites privées des locaux</a:t>
            </a:r>
            <a:r>
              <a:rPr lang="fr-FR" altLang="fr-FR" sz="1000" smtClean="0">
                <a:latin typeface="Arial" panose="020B0604020202020204" pitchFamily="34" charset="0"/>
                <a:cs typeface="Arial" panose="020B0604020202020204" pitchFamily="34" charset="0"/>
              </a:rPr>
              <a:t> interdits aux publics du Département des cartes.</a:t>
            </a:r>
          </a:p>
        </p:txBody>
      </p:sp>
    </p:spTree>
    <p:extLst>
      <p:ext uri="{BB962C8B-B14F-4D97-AF65-F5344CB8AC3E}">
        <p14:creationId xmlns:p14="http://schemas.microsoft.com/office/powerpoint/2010/main" val="233708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a:ln/>
        </p:spPr>
      </p:sp>
      <p:sp>
        <p:nvSpPr>
          <p:cNvPr id="90115"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90116"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3D7EC2-5D15-40DA-9C0B-FB2CD2D72A63}" type="slidenum">
              <a:rPr lang="fr-FR" altLang="fr-FR"/>
              <a:pPr>
                <a:spcBef>
                  <a:spcPct val="0"/>
                </a:spcBef>
              </a:pPr>
              <a:t>42</a:t>
            </a:fld>
            <a:endParaRPr lang="fr-FR" altLang="fr-FR"/>
          </a:p>
        </p:txBody>
      </p:sp>
    </p:spTree>
    <p:extLst>
      <p:ext uri="{BB962C8B-B14F-4D97-AF65-F5344CB8AC3E}">
        <p14:creationId xmlns:p14="http://schemas.microsoft.com/office/powerpoint/2010/main" val="1551154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a:ln/>
        </p:spPr>
      </p:sp>
      <p:sp>
        <p:nvSpPr>
          <p:cNvPr id="92163" name="Espace réservé des commentaires 2"/>
          <p:cNvSpPr>
            <a:spLocks noGrp="1"/>
          </p:cNvSpPr>
          <p:nvPr>
            <p:ph type="body" idx="1"/>
          </p:nvPr>
        </p:nvSpPr>
        <p:spPr>
          <a:noFill/>
        </p:spPr>
        <p:txBody>
          <a:bodyPr/>
          <a:lstStyle/>
          <a:p>
            <a:endParaRPr lang="fr-FR" smtClean="0">
              <a:latin typeface="Arial" panose="020B0604020202020204" pitchFamily="34" charset="0"/>
              <a:cs typeface="Arial" panose="020B0604020202020204" pitchFamily="34" charset="0"/>
            </a:endParaRPr>
          </a:p>
        </p:txBody>
      </p:sp>
      <p:sp>
        <p:nvSpPr>
          <p:cNvPr id="92164"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7FEECFE-E93B-4E09-BF25-E2F587367A54}" type="slidenum">
              <a:rPr lang="fr-FR"/>
              <a:pPr>
                <a:spcBef>
                  <a:spcPct val="0"/>
                </a:spcBef>
              </a:pPr>
              <a:t>43</a:t>
            </a:fld>
            <a:endParaRPr lang="fr-FR"/>
          </a:p>
        </p:txBody>
      </p:sp>
    </p:spTree>
    <p:extLst>
      <p:ext uri="{BB962C8B-B14F-4D97-AF65-F5344CB8AC3E}">
        <p14:creationId xmlns:p14="http://schemas.microsoft.com/office/powerpoint/2010/main" val="4062953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Rot="1" noChangeArrowheads="1" noTextEdit="1"/>
          </p:cNvSpPr>
          <p:nvPr>
            <p:ph type="sldImg"/>
          </p:nvPr>
        </p:nvSpPr>
        <p:spPr>
          <a:ln/>
        </p:spPr>
      </p:sp>
      <p:sp>
        <p:nvSpPr>
          <p:cNvPr id="672771" name="Rectangle 3"/>
          <p:cNvSpPr>
            <a:spLocks noGrp="1" noChangeArrowheads="1"/>
          </p:cNvSpPr>
          <p:nvPr>
            <p:ph type="body" idx="1"/>
          </p:nvPr>
        </p:nvSpPr>
        <p:spPr/>
        <p:txBody>
          <a:bodyPr/>
          <a:lstStyle/>
          <a:p>
            <a:pPr marL="228600" indent="-228600" eaLnBrk="1" hangingPunct="1">
              <a:defRPr/>
            </a:pPr>
            <a:r>
              <a:rPr lang="fr-FR" b="1" dirty="0" smtClean="0"/>
              <a:t>La stratégie de service repose sur la politique de service</a:t>
            </a:r>
            <a:endParaRPr lang="hi-IN" b="1" dirty="0" smtClean="0"/>
          </a:p>
          <a:p>
            <a:pPr marL="228600" indent="-228600" eaLnBrk="1" hangingPunct="1">
              <a:defRPr/>
            </a:pPr>
            <a:endParaRPr lang="fr-FR" b="1" dirty="0" smtClean="0"/>
          </a:p>
          <a:p>
            <a:pPr eaLnBrk="1" hangingPunct="1">
              <a:defRPr/>
            </a:pPr>
            <a:r>
              <a:rPr lang="fr-FR" altLang="fr-FR" b="1" dirty="0" smtClean="0"/>
              <a:t>: redonner un rôle politique</a:t>
            </a:r>
            <a:endParaRPr lang="fr-FR" altLang="fr-FR" dirty="0" smtClean="0"/>
          </a:p>
          <a:p>
            <a:pPr eaLnBrk="1" hangingPunct="1">
              <a:defRPr/>
            </a:pPr>
            <a:r>
              <a:rPr lang="fr-FR" altLang="fr-FR" b="1" dirty="0" smtClean="0"/>
              <a:t>Il est nécessaire de définir le rôle politique de la médiathèque. </a:t>
            </a:r>
            <a:r>
              <a:rPr lang="fr-FR" altLang="fr-FR" dirty="0" smtClean="0"/>
              <a:t>Quelles sont les missions qui lui sont assignées ? La direction joue un rôle d’aide à la décision auprès des responsables politiques. Enjeu :</a:t>
            </a:r>
          </a:p>
          <a:p>
            <a:pPr eaLnBrk="1" hangingPunct="1">
              <a:defRPr/>
            </a:pPr>
            <a:r>
              <a:rPr lang="fr-FR" altLang="fr-FR" b="1" dirty="0" smtClean="0"/>
              <a:t>Définir ensemble le rôle de la médiathèque</a:t>
            </a:r>
            <a:endParaRPr lang="fr-FR" altLang="fr-FR" dirty="0" smtClean="0"/>
          </a:p>
          <a:p>
            <a:pPr eaLnBrk="1" hangingPunct="1">
              <a:defRPr/>
            </a:pPr>
            <a:r>
              <a:rPr lang="fr-FR" altLang="fr-FR" b="1" dirty="0" smtClean="0"/>
              <a:t>Faire connaître la diversité des politiques concernées et ne pas la restreindre au secteur culturel </a:t>
            </a:r>
            <a:r>
              <a:rPr lang="fr-FR" altLang="fr-FR" dirty="0" smtClean="0"/>
              <a:t>: Développement de la lecture, formation, information, culture. Donc justice sociale, citoyenneté, recherche, développement économique, emploi. Il ne faut pas réduire les médiathèques à une simple fonction de loisir. Enjeux décisifs : </a:t>
            </a:r>
            <a:r>
              <a:rPr lang="fr-FR" altLang="fr-FR" dirty="0" err="1" smtClean="0"/>
              <a:t>dvpt</a:t>
            </a:r>
            <a:r>
              <a:rPr lang="fr-FR" altLang="fr-FR" dirty="0" smtClean="0"/>
              <a:t> économique, emploi, égalité sociale face à l’accès à la connaissance.</a:t>
            </a:r>
          </a:p>
          <a:p>
            <a:pPr eaLnBrk="1" hangingPunct="1">
              <a:defRPr/>
            </a:pPr>
            <a:endParaRPr lang="fr-FR" altLang="fr-FR" dirty="0" smtClean="0"/>
          </a:p>
        </p:txBody>
      </p:sp>
    </p:spTree>
    <p:extLst>
      <p:ext uri="{BB962C8B-B14F-4D97-AF65-F5344CB8AC3E}">
        <p14:creationId xmlns:p14="http://schemas.microsoft.com/office/powerpoint/2010/main" val="1156771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ln/>
        </p:spPr>
      </p:sp>
      <p:sp>
        <p:nvSpPr>
          <p:cNvPr id="96259" name="Espace réservé des commentaires 2"/>
          <p:cNvSpPr>
            <a:spLocks noGrp="1"/>
          </p:cNvSpPr>
          <p:nvPr>
            <p:ph type="body" idx="1"/>
          </p:nvPr>
        </p:nvSpPr>
        <p:spPr>
          <a:noFill/>
        </p:spPr>
        <p:txBody>
          <a:bodyPr/>
          <a:lstStyle/>
          <a:p>
            <a:pPr eaLnBrk="1" hangingPunct="1"/>
            <a:endParaRPr lang="fr-FR" altLang="fr-FR" smtClean="0">
              <a:latin typeface="Arial" panose="020B0604020202020204" pitchFamily="34" charset="0"/>
              <a:cs typeface="Arial" panose="020B0604020202020204" pitchFamily="34" charset="0"/>
            </a:endParaRPr>
          </a:p>
        </p:txBody>
      </p:sp>
      <p:sp>
        <p:nvSpPr>
          <p:cNvPr id="96260"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5423110-BB9F-4C72-861F-8D5FF52359DE}" type="slidenum">
              <a:rPr lang="fr-FR" altLang="fr-FR"/>
              <a:pPr>
                <a:spcBef>
                  <a:spcPct val="0"/>
                </a:spcBef>
              </a:pPr>
              <a:t>45</a:t>
            </a:fld>
            <a:endParaRPr lang="fr-FR" altLang="fr-FR"/>
          </a:p>
        </p:txBody>
      </p:sp>
    </p:spTree>
    <p:extLst>
      <p:ext uri="{BB962C8B-B14F-4D97-AF65-F5344CB8AC3E}">
        <p14:creationId xmlns:p14="http://schemas.microsoft.com/office/powerpoint/2010/main" val="4050722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Espace réservé de l'image des diapositives 1"/>
          <p:cNvSpPr>
            <a:spLocks noGrp="1" noRot="1" noChangeAspect="1" noTextEdit="1"/>
          </p:cNvSpPr>
          <p:nvPr>
            <p:ph type="sldImg"/>
          </p:nvPr>
        </p:nvSpPr>
        <p:spPr>
          <a:ln/>
        </p:spPr>
      </p:sp>
      <p:sp>
        <p:nvSpPr>
          <p:cNvPr id="98307" name="Espace réservé des commentaires 2"/>
          <p:cNvSpPr>
            <a:spLocks noGrp="1"/>
          </p:cNvSpPr>
          <p:nvPr>
            <p:ph type="body" idx="1"/>
          </p:nvPr>
        </p:nvSpPr>
        <p:spPr>
          <a:noFill/>
        </p:spPr>
        <p:txBody>
          <a:bodyPr/>
          <a:lstStyle/>
          <a:p>
            <a:pPr eaLnBrk="1" hangingPunct="1"/>
            <a:r>
              <a:rPr lang="fr-FR" altLang="fr-FR" smtClean="0">
                <a:latin typeface="Arial" panose="020B0604020202020204" pitchFamily="34" charset="0"/>
                <a:cs typeface="Arial" panose="020B0604020202020204" pitchFamily="34" charset="0"/>
              </a:rPr>
              <a:t>Les verdicts sont ajoutés dans les notices du catalogue  et c’est très logique : il faut capitaliser nos contenus de médiation</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A ma connaissance outre Massy, les médiathèques du Val d’Europe et les </a:t>
            </a:r>
            <a:r>
              <a:rPr lang="fr-FR" altLang="fr-FR" smtClean="0">
                <a:latin typeface="Arial" panose="020B0604020202020204" pitchFamily="34" charset="0"/>
                <a:cs typeface="Arial" panose="020B0604020202020204" pitchFamily="34" charset="0"/>
                <a:hlinkClick r:id="rId3"/>
              </a:rPr>
              <a:t>médiathèques de Romans-sur-Isère</a:t>
            </a:r>
            <a:r>
              <a:rPr lang="fr-FR" altLang="fr-FR" smtClean="0">
                <a:latin typeface="Arial" panose="020B0604020202020204" pitchFamily="34" charset="0"/>
                <a:cs typeface="Arial" panose="020B0604020202020204" pitchFamily="34" charset="0"/>
              </a:rPr>
              <a:t> utilisent ces étiquettes. A Romans, les bibliothécaires ont eu l’intelligence d’y ajouter un QR code et un lien pour permettre facilement au lecteur de réagir à une critique. C’est ce que j’appelle un « dispositif passerelle » parce qu’il provoque une passerelle vers un territoire numérique à partir d’un espace tangible</a:t>
            </a:r>
          </a:p>
          <a:p>
            <a:pPr eaLnBrk="1" hangingPunct="1"/>
            <a:endParaRPr lang="fr-FR" altLang="fr-FR" smtClean="0">
              <a:latin typeface="Arial" panose="020B0604020202020204" pitchFamily="34" charset="0"/>
              <a:cs typeface="Arial" panose="020B0604020202020204" pitchFamily="34" charset="0"/>
            </a:endParaRPr>
          </a:p>
          <a:p>
            <a:pPr eaLnBrk="1" hangingPunct="1"/>
            <a:r>
              <a:rPr lang="fr-FR" altLang="fr-FR" smtClean="0">
                <a:latin typeface="Arial" panose="020B0604020202020204" pitchFamily="34" charset="0"/>
                <a:cs typeface="Arial" panose="020B0604020202020204" pitchFamily="34" charset="0"/>
              </a:rPr>
              <a:t>A Val d’Europe nous avions ajouté à l’aspect rédactionnel de ces recommandations une forme plus légère et très efficace en mimant dans le cadre du service public  le  : </a:t>
            </a:r>
            <a:r>
              <a:rPr lang="fr-FR" altLang="fr-FR" i="1" smtClean="0">
                <a:latin typeface="Arial" panose="020B0604020202020204" pitchFamily="34" charset="0"/>
                <a:cs typeface="Arial" panose="020B0604020202020204" pitchFamily="34" charset="0"/>
              </a:rPr>
              <a:t>si vous avez aimé vous aimerez aussi </a:t>
            </a:r>
            <a:r>
              <a:rPr lang="fr-FR" altLang="fr-FR" smtClean="0">
                <a:latin typeface="Arial" panose="020B0604020202020204" pitchFamily="34" charset="0"/>
                <a:cs typeface="Arial" panose="020B0604020202020204" pitchFamily="34" charset="0"/>
              </a:rPr>
              <a:t>d’un célèbre marchand en ligne les erreurs de l’algorithme commercial en moins !</a:t>
            </a:r>
          </a:p>
        </p:txBody>
      </p:sp>
      <p:sp>
        <p:nvSpPr>
          <p:cNvPr id="98308"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3C13426-94E8-4235-90C8-A52987D0DFBC}" type="slidenum">
              <a:rPr lang="fr-FR" altLang="fr-FR"/>
              <a:pPr>
                <a:spcBef>
                  <a:spcPct val="0"/>
                </a:spcBef>
              </a:pPr>
              <a:t>46</a:t>
            </a:fld>
            <a:endParaRPr lang="fr-FR" altLang="fr-FR"/>
          </a:p>
        </p:txBody>
      </p:sp>
    </p:spTree>
    <p:extLst>
      <p:ext uri="{BB962C8B-B14F-4D97-AF65-F5344CB8AC3E}">
        <p14:creationId xmlns:p14="http://schemas.microsoft.com/office/powerpoint/2010/main" val="22846886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marL="457200" indent="-457200" eaLnBrk="1" hangingPunct="1">
              <a:buFontTx/>
              <a:buAutoNum type="arabicPeriod"/>
              <a:defRPr/>
            </a:pPr>
            <a:r>
              <a:rPr lang="fr-FR" dirty="0" smtClean="0">
                <a:cs typeface="+mn-cs"/>
              </a:rPr>
              <a:t>Ouvrir un service parce que c’est à la mode : ADAPTER SON PROJET AU TERRITOIRE</a:t>
            </a:r>
          </a:p>
          <a:p>
            <a:pPr marL="457200" indent="-457200" eaLnBrk="1" hangingPunct="1">
              <a:buFontTx/>
              <a:buAutoNum type="arabicPeriod"/>
              <a:defRPr/>
            </a:pPr>
            <a:r>
              <a:rPr lang="fr-FR" dirty="0" smtClean="0">
                <a:cs typeface="+mn-cs"/>
              </a:rPr>
              <a:t>Acquérir pour acquérir</a:t>
            </a:r>
          </a:p>
          <a:p>
            <a:pPr marL="457200" indent="-457200" eaLnBrk="1" hangingPunct="1">
              <a:buFontTx/>
              <a:buAutoNum type="arabicPeriod"/>
              <a:defRPr/>
            </a:pPr>
            <a:r>
              <a:rPr lang="fr-FR" dirty="0" smtClean="0">
                <a:cs typeface="+mn-cs"/>
              </a:rPr>
              <a:t>Croire que tous les établissements se valent</a:t>
            </a:r>
          </a:p>
          <a:p>
            <a:pPr marL="457200" indent="-457200" eaLnBrk="1" hangingPunct="1">
              <a:buFontTx/>
              <a:buAutoNum type="arabicPeriod"/>
              <a:defRPr/>
            </a:pPr>
            <a:r>
              <a:rPr lang="fr-FR" dirty="0" smtClean="0">
                <a:cs typeface="+mn-cs"/>
              </a:rPr>
              <a:t>Céder aux sirènes technologiques</a:t>
            </a:r>
          </a:p>
          <a:p>
            <a:pPr marL="457200" indent="-457200" eaLnBrk="1" hangingPunct="1">
              <a:buFontTx/>
              <a:buAutoNum type="arabicPeriod"/>
              <a:defRPr/>
            </a:pPr>
            <a:r>
              <a:rPr lang="fr-FR" dirty="0" smtClean="0">
                <a:cs typeface="+mn-cs"/>
              </a:rPr>
              <a:t>Penser que parce que c’est en ligne, ça ne coûte rien</a:t>
            </a:r>
          </a:p>
          <a:p>
            <a:pPr marL="457200" indent="-457200" eaLnBrk="1" hangingPunct="1">
              <a:buFontTx/>
              <a:buAutoNum type="arabicPeriod"/>
              <a:defRPr/>
            </a:pPr>
            <a:r>
              <a:rPr lang="fr-FR" dirty="0" smtClean="0">
                <a:cs typeface="+mn-cs"/>
              </a:rPr>
              <a:t>Sous-estimer les questions techniques et la maintenance sur le long terme (notions de coût)</a:t>
            </a:r>
          </a:p>
          <a:p>
            <a:pPr marL="457200" indent="-457200" eaLnBrk="1" hangingPunct="1">
              <a:buFontTx/>
              <a:buAutoNum type="arabicPeriod"/>
              <a:defRPr/>
            </a:pPr>
            <a:r>
              <a:rPr lang="fr-FR" dirty="0" smtClean="0">
                <a:cs typeface="+mn-cs"/>
              </a:rPr>
              <a:t>Penser que les usagers seront enthousiastes</a:t>
            </a:r>
          </a:p>
          <a:p>
            <a:pPr marL="457200" indent="-457200" eaLnBrk="1" hangingPunct="1">
              <a:buFontTx/>
              <a:buAutoNum type="arabicPeriod"/>
              <a:defRPr/>
            </a:pPr>
            <a:r>
              <a:rPr lang="fr-FR" dirty="0" smtClean="0">
                <a:cs typeface="+mn-cs"/>
              </a:rPr>
              <a:t>Laisser le service dans les mains d’une seule personne</a:t>
            </a:r>
          </a:p>
          <a:p>
            <a:pPr marL="457200" indent="-457200" eaLnBrk="1" hangingPunct="1">
              <a:buFontTx/>
              <a:buAutoNum type="arabicPeriod"/>
              <a:defRPr/>
            </a:pPr>
            <a:r>
              <a:rPr lang="fr-FR" dirty="0" smtClean="0">
                <a:cs typeface="+mn-cs"/>
              </a:rPr>
              <a:t>Ne compter que sur son enthousiasme (vs épuisement et pérennité)</a:t>
            </a:r>
          </a:p>
          <a:p>
            <a:pPr marL="457200" indent="-457200" eaLnBrk="1" hangingPunct="1">
              <a:buFontTx/>
              <a:buAutoNum type="arabicPeriod"/>
              <a:defRPr/>
            </a:pPr>
            <a:r>
              <a:rPr lang="fr-FR" dirty="0" smtClean="0">
                <a:cs typeface="+mn-cs"/>
              </a:rPr>
              <a:t>Personnel peu formé et à l’aise avec ces questions</a:t>
            </a:r>
          </a:p>
          <a:p>
            <a:pPr eaLnBrk="1" hangingPunct="1">
              <a:defRPr/>
            </a:pPr>
            <a:endParaRPr lang="fr-FR" dirty="0" smtClean="0">
              <a:cs typeface="+mn-cs"/>
            </a:endParaRPr>
          </a:p>
          <a:p>
            <a:pPr eaLnBrk="1" hangingPunct="1">
              <a:defRPr/>
            </a:pPr>
            <a:r>
              <a:rPr lang="fr-FR" dirty="0" smtClean="0">
                <a:cs typeface="+mn-cs"/>
              </a:rPr>
              <a:t>=&gt; public qui zappe entre différents supports, autonome</a:t>
            </a:r>
          </a:p>
          <a:p>
            <a:pPr eaLnBrk="1" hangingPunct="1">
              <a:defRPr/>
            </a:pPr>
            <a:endParaRPr lang="fr-FR" dirty="0" smtClean="0">
              <a:cs typeface="+mn-cs"/>
            </a:endParaRPr>
          </a:p>
          <a:p>
            <a:pPr eaLnBrk="1" hangingPunct="1">
              <a:defRPr/>
            </a:pPr>
            <a:endParaRPr lang="fr-FR" dirty="0">
              <a:cs typeface="+mn-cs"/>
            </a:endParaRPr>
          </a:p>
        </p:txBody>
      </p:sp>
      <p:sp>
        <p:nvSpPr>
          <p:cNvPr id="100356" name="Espace réservé du numéro de diapositive 3"/>
          <p:cNvSpPr txBox="1">
            <a:spLocks noGrp="1"/>
          </p:cNvSpPr>
          <p:nvPr/>
        </p:nvSpPr>
        <p:spPr bwMode="auto">
          <a:xfrm>
            <a:off x="3776664" y="9428242"/>
            <a:ext cx="2890837"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7706116A-6877-4352-9DBF-510CAB2C57FD}" type="slidenum">
              <a:rPr lang="fr-FR" altLang="fr-FR"/>
              <a:pPr algn="r" eaLnBrk="1" hangingPunct="1">
                <a:spcBef>
                  <a:spcPct val="0"/>
                </a:spcBef>
              </a:pPr>
              <a:t>47</a:t>
            </a:fld>
            <a:endParaRPr lang="fr-FR" altLang="fr-FR"/>
          </a:p>
        </p:txBody>
      </p:sp>
    </p:spTree>
    <p:extLst>
      <p:ext uri="{BB962C8B-B14F-4D97-AF65-F5344CB8AC3E}">
        <p14:creationId xmlns:p14="http://schemas.microsoft.com/office/powerpoint/2010/main" val="3263259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Rot="1" noChangeArrowheads="1" noTextEdit="1"/>
          </p:cNvSpPr>
          <p:nvPr>
            <p:ph type="sldImg"/>
          </p:nvPr>
        </p:nvSpPr>
        <p:spPr>
          <a:ln/>
        </p:spPr>
      </p:sp>
      <p:sp>
        <p:nvSpPr>
          <p:cNvPr id="747523" name="Rectangle 3"/>
          <p:cNvSpPr>
            <a:spLocks noGrp="1" noChangeArrowheads="1"/>
          </p:cNvSpPr>
          <p:nvPr>
            <p:ph type="body" idx="1"/>
          </p:nvPr>
        </p:nvSpPr>
        <p:spPr/>
        <p:txBody>
          <a:bodyPr/>
          <a:lstStyle/>
          <a:p>
            <a:pPr eaLnBrk="1" hangingPunct="1">
              <a:lnSpc>
                <a:spcPct val="90000"/>
              </a:lnSpc>
              <a:defRPr/>
            </a:pPr>
            <a:r>
              <a:rPr lang="fr-FR" sz="1100" b="1" dirty="0" smtClean="0"/>
              <a:t>Tout changement dans une organisation suscite inquiétudes, résistances. </a:t>
            </a:r>
            <a:endParaRPr lang="fr-FR" sz="1100" dirty="0" smtClean="0"/>
          </a:p>
          <a:p>
            <a:pPr eaLnBrk="1" hangingPunct="1">
              <a:lnSpc>
                <a:spcPct val="90000"/>
              </a:lnSpc>
              <a:defRPr/>
            </a:pPr>
            <a:r>
              <a:rPr lang="fr-FR" sz="1100" dirty="0" smtClean="0"/>
              <a:t>La réussite de la mise en place d’un nouveau service dépendra autant du service que de la façon dont l’équipe se sera approprié le projet.</a:t>
            </a:r>
          </a:p>
          <a:p>
            <a:pPr eaLnBrk="1" hangingPunct="1">
              <a:lnSpc>
                <a:spcPct val="90000"/>
              </a:lnSpc>
              <a:defRPr/>
            </a:pPr>
            <a:r>
              <a:rPr lang="fr-FR" sz="1100" dirty="0" smtClean="0"/>
              <a:t>Or, il y a de multiples freins  à l’innovation : pétitions de principe ou méconnaissance, questionnement sur ses compétences, etc.</a:t>
            </a:r>
            <a:endParaRPr lang="fr-FR" sz="1100" b="1" dirty="0" smtClean="0"/>
          </a:p>
          <a:p>
            <a:pPr eaLnBrk="1" hangingPunct="1">
              <a:lnSpc>
                <a:spcPct val="90000"/>
              </a:lnSpc>
              <a:buFont typeface="Arial" pitchFamily="34" charset="0"/>
              <a:buNone/>
              <a:defRPr/>
            </a:pPr>
            <a:endParaRPr lang="fr-FR" sz="600" b="1" dirty="0" smtClean="0"/>
          </a:p>
          <a:p>
            <a:pPr eaLnBrk="1" hangingPunct="1">
              <a:lnSpc>
                <a:spcPct val="90000"/>
              </a:lnSpc>
              <a:buFont typeface="Arial" pitchFamily="34" charset="0"/>
              <a:buNone/>
              <a:defRPr/>
            </a:pPr>
            <a:r>
              <a:rPr lang="fr-FR" sz="1100" dirty="0" smtClean="0"/>
              <a:t>Il est donc important de faire la </a:t>
            </a:r>
            <a:r>
              <a:rPr lang="fr-FR" sz="1100" b="1" dirty="0" smtClean="0"/>
              <a:t>cartographie des compétences et des motivations de l’équipe.</a:t>
            </a:r>
            <a:r>
              <a:rPr lang="fr-FR" sz="1100" dirty="0" smtClean="0"/>
              <a:t>  (Qu’est-ce que j’y gagne ? , vision du métier, Quel est mon rôle ? Quelle charge cela implique-t-il : temps, responsabilité, organisation ? Est-ce que suis capable ?...)</a:t>
            </a:r>
          </a:p>
          <a:p>
            <a:pPr eaLnBrk="1" hangingPunct="1">
              <a:lnSpc>
                <a:spcPct val="90000"/>
              </a:lnSpc>
              <a:defRPr/>
            </a:pPr>
            <a:endParaRPr lang="fr-FR" sz="600" dirty="0" smtClean="0"/>
          </a:p>
          <a:p>
            <a:pPr eaLnBrk="1" hangingPunct="1">
              <a:lnSpc>
                <a:spcPct val="90000"/>
              </a:lnSpc>
              <a:defRPr/>
            </a:pPr>
            <a:r>
              <a:rPr lang="fr-FR" sz="1100" b="1" u="sng" dirty="0" smtClean="0"/>
              <a:t>Chronophage</a:t>
            </a:r>
            <a:r>
              <a:rPr lang="fr-FR" sz="1100" dirty="0" smtClean="0"/>
              <a:t> au départ (maîtrise des outils, formation des équipes, du public)</a:t>
            </a:r>
          </a:p>
          <a:p>
            <a:pPr eaLnBrk="1" hangingPunct="1">
              <a:lnSpc>
                <a:spcPct val="90000"/>
              </a:lnSpc>
              <a:defRPr/>
            </a:pPr>
            <a:r>
              <a:rPr lang="fr-FR" sz="1100" b="1" dirty="0" smtClean="0"/>
              <a:t>Toutes les collègues ne réagiront pas de la même façon face à l’innovation :</a:t>
            </a:r>
            <a:endParaRPr lang="fr-FR" sz="1100" dirty="0" smtClean="0"/>
          </a:p>
          <a:p>
            <a:pPr marL="171450" indent="-171450" eaLnBrk="1" hangingPunct="1">
              <a:lnSpc>
                <a:spcPct val="90000"/>
              </a:lnSpc>
              <a:buFont typeface="Arial" pitchFamily="34" charset="0"/>
              <a:buChar char="•"/>
              <a:defRPr/>
            </a:pPr>
            <a:r>
              <a:rPr lang="fr-FR" sz="1100" dirty="0" smtClean="0"/>
              <a:t>Certaines personnes ont envie de renouveau dans leur travail, de projets : bouffée d’air </a:t>
            </a:r>
          </a:p>
          <a:p>
            <a:pPr marL="171450" indent="-171450" eaLnBrk="1" hangingPunct="1">
              <a:lnSpc>
                <a:spcPct val="90000"/>
              </a:lnSpc>
              <a:buFont typeface="Arial" pitchFamily="34" charset="0"/>
              <a:buChar char="•"/>
              <a:defRPr/>
            </a:pPr>
            <a:r>
              <a:rPr lang="fr-FR" sz="1100" dirty="0" smtClean="0"/>
              <a:t>D’autres au contraire souhaitent reproduire leurs tâches habituelles : les fait suer.</a:t>
            </a:r>
          </a:p>
          <a:p>
            <a:pPr marL="171450" indent="-171450" eaLnBrk="1" hangingPunct="1">
              <a:lnSpc>
                <a:spcPct val="90000"/>
              </a:lnSpc>
              <a:buFont typeface="Arial" pitchFamily="34" charset="0"/>
              <a:buChar char="•"/>
              <a:defRPr/>
            </a:pPr>
            <a:r>
              <a:rPr lang="fr-FR" sz="1100" dirty="0" smtClean="0"/>
              <a:t>D’autres inquiètes, sentiment de perdre leurs compétences. Pas contre, mais pas pour.</a:t>
            </a:r>
          </a:p>
          <a:p>
            <a:pPr marL="171450" indent="-171450" eaLnBrk="1" hangingPunct="1">
              <a:lnSpc>
                <a:spcPct val="90000"/>
              </a:lnSpc>
              <a:buFont typeface="Arial" pitchFamily="34" charset="0"/>
              <a:buChar char="•"/>
              <a:defRPr/>
            </a:pPr>
            <a:r>
              <a:rPr lang="fr-FR" sz="1100" dirty="0" smtClean="0"/>
              <a:t>Question posée récemment parce que je ne recrute pas de vrais bibliothécaires. </a:t>
            </a:r>
          </a:p>
          <a:p>
            <a:pPr eaLnBrk="1" hangingPunct="1">
              <a:lnSpc>
                <a:spcPct val="90000"/>
              </a:lnSpc>
              <a:buFont typeface="Arial" pitchFamily="34" charset="0"/>
              <a:buNone/>
              <a:defRPr/>
            </a:pPr>
            <a:endParaRPr lang="fr-FR" sz="800" b="1" dirty="0" smtClean="0"/>
          </a:p>
          <a:p>
            <a:pPr>
              <a:defRPr/>
            </a:pPr>
            <a:r>
              <a:rPr lang="fr-FR" altLang="fr-FR" sz="1100" dirty="0" smtClean="0">
                <a:solidFill>
                  <a:srgbClr val="C00000"/>
                </a:solidFill>
              </a:rPr>
              <a:t>Stimuler</a:t>
            </a:r>
            <a:r>
              <a:rPr lang="fr-FR" altLang="fr-FR" sz="1100" dirty="0" smtClean="0"/>
              <a:t> l’envie d’innover (veille, sorties, réunions brainstorming, …)</a:t>
            </a:r>
          </a:p>
          <a:p>
            <a:pPr>
              <a:defRPr/>
            </a:pPr>
            <a:r>
              <a:rPr lang="fr-FR" altLang="fr-FR" sz="1100" dirty="0" smtClean="0">
                <a:solidFill>
                  <a:srgbClr val="C00000"/>
                </a:solidFill>
              </a:rPr>
              <a:t>Savoir attendre </a:t>
            </a:r>
            <a:r>
              <a:rPr lang="fr-FR" altLang="fr-FR" sz="1100" dirty="0" smtClean="0"/>
              <a:t>(accepter échecs, savoir abandonner un service qui ne marche pas, expliquer, savoir attendre que l’équipe soit prête…)</a:t>
            </a:r>
          </a:p>
          <a:p>
            <a:pPr>
              <a:defRPr/>
            </a:pPr>
            <a:r>
              <a:rPr lang="fr-FR" altLang="fr-FR" sz="1100" dirty="0" smtClean="0">
                <a:solidFill>
                  <a:srgbClr val="C00000"/>
                </a:solidFill>
              </a:rPr>
              <a:t>Expliquer</a:t>
            </a:r>
            <a:r>
              <a:rPr lang="fr-FR" altLang="fr-FR" sz="1100" dirty="0" smtClean="0"/>
              <a:t> et communiquer</a:t>
            </a:r>
          </a:p>
          <a:p>
            <a:pPr eaLnBrk="1" hangingPunct="1">
              <a:lnSpc>
                <a:spcPct val="90000"/>
              </a:lnSpc>
              <a:buFont typeface="Arial" pitchFamily="34" charset="0"/>
              <a:buNone/>
              <a:defRPr/>
            </a:pPr>
            <a:endParaRPr lang="fr-FR" sz="900" b="1" dirty="0" smtClean="0"/>
          </a:p>
        </p:txBody>
      </p:sp>
    </p:spTree>
    <p:extLst>
      <p:ext uri="{BB962C8B-B14F-4D97-AF65-F5344CB8AC3E}">
        <p14:creationId xmlns:p14="http://schemas.microsoft.com/office/powerpoint/2010/main" val="2766117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txBox="1">
            <a:spLocks noGrp="1" noChangeArrowheads="1"/>
          </p:cNvSpPr>
          <p:nvPr/>
        </p:nvSpPr>
        <p:spPr bwMode="auto">
          <a:xfrm>
            <a:off x="3776664" y="9428242"/>
            <a:ext cx="2890837"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38DB75D2-E9F6-4BF8-947E-860D7ED2EEE6}" type="slidenum">
              <a:rPr lang="fr-FR" altLang="fr-FR"/>
              <a:pPr algn="r" eaLnBrk="1" hangingPunct="1">
                <a:spcBef>
                  <a:spcPct val="0"/>
                </a:spcBef>
              </a:pPr>
              <a:t>49</a:t>
            </a:fld>
            <a:endParaRPr lang="fr-FR" altLang="fr-FR"/>
          </a:p>
        </p:txBody>
      </p:sp>
      <p:sp>
        <p:nvSpPr>
          <p:cNvPr id="104451" name="Rectangle 2"/>
          <p:cNvSpPr>
            <a:spLocks noGrp="1" noRot="1" noChangeArrowheads="1" noTextEdit="1"/>
          </p:cNvSpPr>
          <p:nvPr>
            <p:ph type="sldImg"/>
          </p:nvPr>
        </p:nvSpPr>
        <p:spPr>
          <a:ln/>
        </p:spPr>
      </p:sp>
      <p:sp>
        <p:nvSpPr>
          <p:cNvPr id="104452" name="Rectangle 3"/>
          <p:cNvSpPr>
            <a:spLocks noGrp="1" noChangeArrowheads="1"/>
          </p:cNvSpPr>
          <p:nvPr>
            <p:ph type="body" idx="1"/>
          </p:nvPr>
        </p:nvSpPr>
        <p:spPr>
          <a:xfrm>
            <a:off x="666750" y="4715710"/>
            <a:ext cx="5335588" cy="4464923"/>
          </a:xfrm>
          <a:noFill/>
        </p:spPr>
        <p:txBody>
          <a:bodyPr/>
          <a:lstStyle/>
          <a:p>
            <a:pPr eaLnBrk="1" hangingPunct="1"/>
            <a:r>
              <a:rPr lang="fr-FR" altLang="fr-FR" sz="800" b="1" smtClean="0">
                <a:latin typeface="Arial" panose="020B0604020202020204" pitchFamily="34" charset="0"/>
                <a:cs typeface="Arial" panose="020B0604020202020204" pitchFamily="34" charset="0"/>
              </a:rPr>
              <a:t>Stratégique</a:t>
            </a:r>
            <a:r>
              <a:rPr lang="fr-FR" altLang="fr-FR" sz="800" smtClean="0">
                <a:latin typeface="Arial" panose="020B0604020202020204" pitchFamily="34" charset="0"/>
                <a:cs typeface="Arial" panose="020B0604020202020204" pitchFamily="34" charset="0"/>
              </a:rPr>
              <a:t> : il s’agit de maîtriser le contexte numérique, comprendre les enjeux, les outils, savoir énoncer leur rôle, pour développer et coordonner un projet de service qui intègre un volet numérique au service des missions de la bibliothèque. Bien sûr, Il est nécessaire de connaître les </a:t>
            </a:r>
            <a:r>
              <a:rPr lang="fr-FR" altLang="fr-FR" sz="800" u="sng" smtClean="0">
                <a:latin typeface="Arial" panose="020B0604020202020204" pitchFamily="34" charset="0"/>
                <a:cs typeface="Arial" panose="020B0604020202020204" pitchFamily="34" charset="0"/>
              </a:rPr>
              <a:t>limites</a:t>
            </a:r>
            <a:r>
              <a:rPr lang="fr-FR" altLang="fr-FR" sz="800" smtClean="0">
                <a:latin typeface="Arial" panose="020B0604020202020204" pitchFamily="34" charset="0"/>
                <a:cs typeface="Arial" panose="020B0604020202020204" pitchFamily="34" charset="0"/>
              </a:rPr>
              <a:t> en termes de participation, de considérations éthiques et légales, de maîtrise de son identité numérique…</a:t>
            </a:r>
          </a:p>
          <a:p>
            <a:pPr eaLnBrk="1" hangingPunct="1"/>
            <a:endParaRPr lang="fr-FR" altLang="fr-FR" sz="800" b="1" smtClean="0">
              <a:latin typeface="Arial" panose="020B0604020202020204" pitchFamily="34" charset="0"/>
              <a:cs typeface="Arial" panose="020B0604020202020204" pitchFamily="34" charset="0"/>
            </a:endParaRPr>
          </a:p>
          <a:p>
            <a:pPr eaLnBrk="1" hangingPunct="1"/>
            <a:r>
              <a:rPr lang="fr-FR" altLang="fr-FR" sz="800" b="1" smtClean="0">
                <a:latin typeface="Arial" panose="020B0604020202020204" pitchFamily="34" charset="0"/>
                <a:cs typeface="Arial" panose="020B0604020202020204" pitchFamily="34" charset="0"/>
              </a:rPr>
              <a:t>Technique</a:t>
            </a:r>
            <a:r>
              <a:rPr lang="fr-FR" altLang="fr-FR" sz="800" smtClean="0">
                <a:latin typeface="Arial" panose="020B0604020202020204" pitchFamily="34" charset="0"/>
                <a:cs typeface="Arial" panose="020B0604020202020204" pitchFamily="34" charset="0"/>
              </a:rPr>
              <a:t> : d’un point de vue plus opérationnel, il convient ici de savoir repérer des contenus, naviguer au cœur d’une masse informationnelle mais surtout évaluer, sélectionner une information pertinente, la restructurer pour la rendre intelligible aux attentes précises d’un public donné. Bref, mettre en place un nouvel « </a:t>
            </a:r>
            <a:r>
              <a:rPr lang="fr-FR" altLang="fr-FR" sz="800" i="1" smtClean="0">
                <a:latin typeface="Arial" panose="020B0604020202020204" pitchFamily="34" charset="0"/>
                <a:cs typeface="Arial" panose="020B0604020202020204" pitchFamily="34" charset="0"/>
              </a:rPr>
              <a:t>écosystème informationnel</a:t>
            </a:r>
            <a:r>
              <a:rPr lang="fr-FR" altLang="fr-FR" sz="800" smtClean="0">
                <a:latin typeface="Arial" panose="020B0604020202020204" pitchFamily="34" charset="0"/>
                <a:cs typeface="Arial" panose="020B0604020202020204" pitchFamily="34" charset="0"/>
              </a:rPr>
              <a:t> ». Cela requiert la maîtrise d’outils de veille, de recherche, d’édition de contenus. </a:t>
            </a:r>
          </a:p>
          <a:p>
            <a:pPr eaLnBrk="1" hangingPunct="1"/>
            <a:endParaRPr lang="fr-FR" altLang="fr-FR" sz="800" b="1" smtClean="0">
              <a:latin typeface="Arial" panose="020B0604020202020204" pitchFamily="34" charset="0"/>
              <a:cs typeface="Arial" panose="020B0604020202020204" pitchFamily="34" charset="0"/>
            </a:endParaRPr>
          </a:p>
          <a:p>
            <a:pPr eaLnBrk="1" hangingPunct="1"/>
            <a:r>
              <a:rPr lang="fr-FR" altLang="fr-FR" sz="800" b="1" smtClean="0">
                <a:latin typeface="Arial" panose="020B0604020202020204" pitchFamily="34" charset="0"/>
                <a:cs typeface="Arial" panose="020B0604020202020204" pitchFamily="34" charset="0"/>
              </a:rPr>
              <a:t>Organisationnel</a:t>
            </a:r>
            <a:r>
              <a:rPr lang="fr-FR" altLang="fr-FR" sz="800" smtClean="0">
                <a:latin typeface="Arial" panose="020B0604020202020204" pitchFamily="34" charset="0"/>
                <a:cs typeface="Arial" panose="020B0604020202020204" pitchFamily="34" charset="0"/>
              </a:rPr>
              <a:t> : il demeure plus que jamais important de faire reconnaître ces compétences dans l’exercice de son métier en les inscrivant dans les fiches de poste, qu’il s’agisse de gestion de contenu, de veille numérique, comme d’expérimentations, en fonction des conditions de travail. Cet engagement, au-delà de la légitimation des nouvelles fonctions, doit permettre d’éviter la mise en place d’usines à gaz mal pensées et contre-productives. </a:t>
            </a:r>
          </a:p>
          <a:p>
            <a:pPr eaLnBrk="1" hangingPunct="1"/>
            <a:endParaRPr lang="fr-FR" altLang="fr-FR" sz="800" smtClean="0">
              <a:latin typeface="Arial" panose="020B0604020202020204" pitchFamily="34" charset="0"/>
              <a:cs typeface="Arial" panose="020B0604020202020204" pitchFamily="34" charset="0"/>
            </a:endParaRPr>
          </a:p>
          <a:p>
            <a:pPr eaLnBrk="1" hangingPunct="1"/>
            <a:r>
              <a:rPr lang="fr-FR" altLang="fr-FR" sz="800" smtClean="0">
                <a:latin typeface="Arial" panose="020B0604020202020204" pitchFamily="34" charset="0"/>
                <a:cs typeface="Arial" panose="020B0604020202020204" pitchFamily="34" charset="0"/>
              </a:rPr>
              <a:t>Travail de réflexion et de définition des besoins</a:t>
            </a:r>
          </a:p>
          <a:p>
            <a:pPr eaLnBrk="1" hangingPunct="1"/>
            <a:r>
              <a:rPr lang="fr-FR" altLang="fr-FR" sz="800" smtClean="0">
                <a:latin typeface="Arial" panose="020B0604020202020204" pitchFamily="34" charset="0"/>
                <a:cs typeface="Arial" panose="020B0604020202020204" pitchFamily="34" charset="0"/>
              </a:rPr>
              <a:t>Prévoir les éléments qui feront l’objet de la médiation, les moyens et les médias mis en œuvre, les publics et les temporalités</a:t>
            </a:r>
          </a:p>
          <a:p>
            <a:pPr eaLnBrk="1" hangingPunct="1"/>
            <a:endParaRPr lang="fr-FR" altLang="fr-FR" sz="800" smtClean="0">
              <a:latin typeface="Arial" panose="020B0604020202020204" pitchFamily="34" charset="0"/>
              <a:cs typeface="Arial" panose="020B0604020202020204" pitchFamily="34" charset="0"/>
            </a:endParaRPr>
          </a:p>
          <a:p>
            <a:pPr eaLnBrk="1" hangingPunct="1"/>
            <a:r>
              <a:rPr lang="fr-FR" altLang="fr-FR" sz="800" smtClean="0">
                <a:latin typeface="Arial" panose="020B0604020202020204" pitchFamily="34" charset="0"/>
                <a:cs typeface="Arial" panose="020B0604020202020204" pitchFamily="34" charset="0"/>
              </a:rPr>
              <a:t>Classiques 	= sélection, organisation de contenus</a:t>
            </a:r>
          </a:p>
          <a:p>
            <a:pPr eaLnBrk="1" hangingPunct="1"/>
            <a:r>
              <a:rPr lang="fr-FR" altLang="fr-FR" sz="800" smtClean="0">
                <a:latin typeface="Arial" panose="020B0604020202020204" pitchFamily="34" charset="0"/>
                <a:cs typeface="Arial" panose="020B0604020202020204" pitchFamily="34" charset="0"/>
              </a:rPr>
              <a:t>Juridiques 	= droit auteur, droit image, creative commons</a:t>
            </a:r>
          </a:p>
          <a:p>
            <a:pPr eaLnBrk="1" hangingPunct="1"/>
            <a:r>
              <a:rPr lang="fr-FR" altLang="fr-FR" sz="800" smtClean="0">
                <a:latin typeface="Arial" panose="020B0604020202020204" pitchFamily="34" charset="0"/>
                <a:cs typeface="Arial" panose="020B0604020202020204" pitchFamily="34" charset="0"/>
              </a:rPr>
              <a:t>Techniques 	= outils de publications, de diffusion, recherche sur internet</a:t>
            </a:r>
          </a:p>
          <a:p>
            <a:pPr eaLnBrk="1" hangingPunct="1"/>
            <a:r>
              <a:rPr lang="fr-FR" altLang="fr-FR" sz="800" smtClean="0">
                <a:latin typeface="Arial" panose="020B0604020202020204" pitchFamily="34" charset="0"/>
                <a:cs typeface="Arial" panose="020B0604020202020204" pitchFamily="34" charset="0"/>
              </a:rPr>
              <a:t>Rédactionnelles = production de contenus, écrire pour le Web</a:t>
            </a:r>
          </a:p>
          <a:p>
            <a:pPr eaLnBrk="1" hangingPunct="1"/>
            <a:r>
              <a:rPr lang="fr-FR" altLang="fr-FR" sz="800" smtClean="0">
                <a:latin typeface="Arial" panose="020B0604020202020204" pitchFamily="34" charset="0"/>
                <a:cs typeface="Arial" panose="020B0604020202020204" pitchFamily="34" charset="0"/>
              </a:rPr>
              <a:t>Relationnelles= maîtriser la relation avec l’usager à distance, à travers filtre</a:t>
            </a:r>
          </a:p>
          <a:p>
            <a:pPr eaLnBrk="1" hangingPunct="1"/>
            <a:r>
              <a:rPr lang="fr-FR" altLang="fr-FR" sz="800" smtClean="0">
                <a:latin typeface="Arial" panose="020B0604020202020204" pitchFamily="34" charset="0"/>
                <a:cs typeface="Arial" panose="020B0604020202020204" pitchFamily="34" charset="0"/>
              </a:rPr>
              <a:t>Didactiques	= concepts sans être experts</a:t>
            </a:r>
          </a:p>
          <a:p>
            <a:pPr eaLnBrk="1" hangingPunct="1"/>
            <a:endParaRPr lang="fr-FR" altLang="fr-FR" sz="1000" smtClean="0">
              <a:latin typeface="Arial" panose="020B0604020202020204" pitchFamily="34" charset="0"/>
              <a:cs typeface="Arial" panose="020B0604020202020204" pitchFamily="34" charset="0"/>
            </a:endParaRPr>
          </a:p>
          <a:p>
            <a:pPr eaLnBrk="1" hangingPunct="1"/>
            <a:endParaRPr lang="fr-FR" altLang="fr-FR" sz="60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8255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a:ln/>
        </p:spPr>
      </p:sp>
      <p:sp>
        <p:nvSpPr>
          <p:cNvPr id="14339" name="Espace réservé des commentaires 2"/>
          <p:cNvSpPr>
            <a:spLocks noGrp="1"/>
          </p:cNvSpPr>
          <p:nvPr>
            <p:ph type="body" idx="1"/>
          </p:nvPr>
        </p:nvSpPr>
        <p:spPr>
          <a:noFill/>
        </p:spPr>
        <p:txBody>
          <a:bodyPr/>
          <a:lstStyle/>
          <a:p>
            <a:r>
              <a:rPr lang="fr-FR" altLang="fr-FR" smtClean="0">
                <a:latin typeface="Arial" panose="020B0604020202020204" pitchFamily="34" charset="0"/>
                <a:cs typeface="Arial" panose="020B0604020202020204" pitchFamily="34" charset="0"/>
              </a:rPr>
              <a:t>Dans le </a:t>
            </a:r>
            <a:r>
              <a:rPr lang="fr-FR" altLang="fr-FR" smtClean="0">
                <a:latin typeface="Arial" panose="020B0604020202020204" pitchFamily="34" charset="0"/>
                <a:cs typeface="Arial" panose="020B0604020202020204" pitchFamily="34" charset="0"/>
                <a:hlinkClick r:id="rId3"/>
              </a:rPr>
              <a:t>Manuel d’Oslo</a:t>
            </a:r>
            <a:r>
              <a:rPr lang="fr-FR" altLang="fr-FR" smtClean="0">
                <a:latin typeface="Arial" panose="020B0604020202020204" pitchFamily="34" charset="0"/>
                <a:cs typeface="Arial" panose="020B0604020202020204" pitchFamily="34" charset="0"/>
              </a:rPr>
              <a:t> (principale source internationale de principes directeurs en matière de collecte et d’utilisation d’informations sur les activités d’innovation. La troisième édition de 2005 tient compte des progrès réalisés dans la compréhension du processus de l’innovation et de son impact économique. Elle analyse pour la première fois l’innovation non technologique et les liens entre les différents types d’innovation) : </a:t>
            </a:r>
            <a:endParaRPr lang="en-US" altLang="fr-FR" smtClean="0">
              <a:latin typeface="Arial" panose="020B0604020202020204" pitchFamily="34" charset="0"/>
              <a:cs typeface="Arial" panose="020B0604020202020204" pitchFamily="34" charset="0"/>
            </a:endParaRPr>
          </a:p>
          <a:p>
            <a:endParaRPr lang="en-US" altLang="fr-FR" sz="800" smtClean="0">
              <a:latin typeface="Arial" panose="020B0604020202020204" pitchFamily="34" charset="0"/>
              <a:cs typeface="Arial" panose="020B0604020202020204" pitchFamily="34" charset="0"/>
            </a:endParaRPr>
          </a:p>
          <a:p>
            <a:r>
              <a:rPr lang="en-US" altLang="fr-FR" i="1" smtClean="0">
                <a:latin typeface="Arial" panose="020B0604020202020204" pitchFamily="34" charset="0"/>
                <a:cs typeface="Arial" panose="020B0604020202020204" pitchFamily="34" charset="0"/>
              </a:rPr>
              <a:t>Aujourd’hui le secteur public et les services publics qu’il dispense sont confrontés à des exigences toujours plus importantes de la part des usagers, mais aussi par exemple venant d’enjeux climatiques et démographiques. Dans le même temps, le secteur public évolue dans un contexte fiscal serré, rendant d’autant plus nécessaire la </a:t>
            </a:r>
            <a:r>
              <a:rPr lang="en-US" altLang="fr-FR" b="1" i="1" smtClean="0">
                <a:latin typeface="Arial" panose="020B0604020202020204" pitchFamily="34" charset="0"/>
                <a:cs typeface="Arial" panose="020B0604020202020204" pitchFamily="34" charset="0"/>
              </a:rPr>
              <a:t>délivrance de meilleurs services à des coûts plus faibles</a:t>
            </a:r>
            <a:r>
              <a:rPr lang="en-US" altLang="fr-FR" i="1" smtClean="0">
                <a:latin typeface="Arial" panose="020B0604020202020204" pitchFamily="34" charset="0"/>
                <a:cs typeface="Arial" panose="020B0604020202020204" pitchFamily="34" charset="0"/>
              </a:rPr>
              <a:t>. </a:t>
            </a:r>
          </a:p>
          <a:p>
            <a:endParaRPr lang="en-US" altLang="fr-FR" sz="800" i="1" smtClean="0">
              <a:latin typeface="Arial" panose="020B0604020202020204" pitchFamily="34" charset="0"/>
              <a:cs typeface="Arial" panose="020B0604020202020204" pitchFamily="34" charset="0"/>
            </a:endParaRPr>
          </a:p>
          <a:p>
            <a:r>
              <a:rPr lang="en-US" altLang="fr-FR" i="1" smtClean="0">
                <a:latin typeface="Arial" panose="020B0604020202020204" pitchFamily="34" charset="0"/>
                <a:cs typeface="Arial" panose="020B0604020202020204" pitchFamily="34" charset="0"/>
              </a:rPr>
              <a:t>L’innovation dans le secteur public peut aider les Pays dans ce contexte particulier, en améliorant les services proposés et la satisfaction des usagers sans coût additionnels. Elle peut alors prendre une grande variété de forme, l’innovation technologique </a:t>
            </a:r>
            <a:r>
              <a:rPr lang="en-US" altLang="fr-FR" b="1" i="1" smtClean="0">
                <a:latin typeface="Arial" panose="020B0604020202020204" pitchFamily="34" charset="0"/>
                <a:cs typeface="Arial" panose="020B0604020202020204" pitchFamily="34" charset="0"/>
              </a:rPr>
              <a:t>n’étant que l’une d’entre elles</a:t>
            </a:r>
            <a:r>
              <a:rPr lang="en-US" altLang="fr-FR" i="1" smtClean="0">
                <a:latin typeface="Arial" panose="020B0604020202020204" pitchFamily="34" charset="0"/>
                <a:cs typeface="Arial" panose="020B0604020202020204" pitchFamily="34" charset="0"/>
              </a:rPr>
              <a:t>, mais fondamentalement, elle consiste à changer la façon dont les choses ont été faites par le passé pour proposer des </a:t>
            </a:r>
            <a:r>
              <a:rPr lang="en-US" altLang="fr-FR" b="1" i="1" smtClean="0">
                <a:latin typeface="Arial" panose="020B0604020202020204" pitchFamily="34" charset="0"/>
                <a:cs typeface="Arial" panose="020B0604020202020204" pitchFamily="34" charset="0"/>
              </a:rPr>
              <a:t>améliorations significatives dans le présent</a:t>
            </a:r>
            <a:r>
              <a:rPr lang="en-US" altLang="fr-FR" i="1" smtClean="0">
                <a:latin typeface="Arial" panose="020B0604020202020204" pitchFamily="34" charset="0"/>
                <a:cs typeface="Arial" panose="020B0604020202020204" pitchFamily="34" charset="0"/>
              </a:rPr>
              <a:t>. </a:t>
            </a:r>
          </a:p>
          <a:p>
            <a:endParaRPr lang="en-US" altLang="fr-FR" sz="800" smtClean="0">
              <a:latin typeface="Arial" panose="020B0604020202020204" pitchFamily="34" charset="0"/>
              <a:cs typeface="Arial" panose="020B0604020202020204" pitchFamily="34" charset="0"/>
            </a:endParaRPr>
          </a:p>
          <a:p>
            <a:r>
              <a:rPr lang="en-US" altLang="fr-FR" smtClean="0">
                <a:latin typeface="Arial" panose="020B0604020202020204" pitchFamily="34" charset="0"/>
                <a:cs typeface="Arial" panose="020B0604020202020204" pitchFamily="34" charset="0"/>
              </a:rPr>
              <a:t>Source : OCDE http://www.oecd.org/governance/publicsectorinnovation.htm </a:t>
            </a:r>
            <a:endParaRPr lang="fr-FR" altLang="fr-FR" smtClean="0">
              <a:latin typeface="Arial" panose="020B0604020202020204" pitchFamily="34" charset="0"/>
              <a:cs typeface="Arial" panose="020B0604020202020204" pitchFamily="34" charset="0"/>
            </a:endParaRPr>
          </a:p>
        </p:txBody>
      </p:sp>
      <p:sp>
        <p:nvSpPr>
          <p:cNvPr id="14340"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0431E37-293F-44C6-93FB-E8575880F360}" type="slidenum">
              <a:rPr lang="fr-FR" altLang="fr-FR"/>
              <a:pPr>
                <a:spcBef>
                  <a:spcPct val="0"/>
                </a:spcBef>
              </a:pPr>
              <a:t>5</a:t>
            </a:fld>
            <a:endParaRPr lang="fr-FR" altLang="fr-FR"/>
          </a:p>
        </p:txBody>
      </p:sp>
    </p:spTree>
    <p:extLst>
      <p:ext uri="{BB962C8B-B14F-4D97-AF65-F5344CB8AC3E}">
        <p14:creationId xmlns:p14="http://schemas.microsoft.com/office/powerpoint/2010/main" val="1976603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Espace réservé de l'image des diapositives 1"/>
          <p:cNvSpPr>
            <a:spLocks noGrp="1" noRot="1" noChangeAspect="1" noTextEdit="1"/>
          </p:cNvSpPr>
          <p:nvPr>
            <p:ph type="sldImg"/>
          </p:nvPr>
        </p:nvSpPr>
        <p:spPr>
          <a:ln/>
        </p:spPr>
      </p:sp>
      <p:sp>
        <p:nvSpPr>
          <p:cNvPr id="106499" name="Espace réservé des commentaires 2"/>
          <p:cNvSpPr>
            <a:spLocks noGrp="1"/>
          </p:cNvSpPr>
          <p:nvPr>
            <p:ph type="body" idx="1"/>
          </p:nvPr>
        </p:nvSpPr>
        <p:spPr>
          <a:noFill/>
        </p:spPr>
        <p:txBody>
          <a:bodyPr/>
          <a:lstStyle/>
          <a:p>
            <a:endParaRPr lang="fr-FR" altLang="fr-FR" smtClean="0">
              <a:latin typeface="Arial" panose="020B0604020202020204" pitchFamily="34" charset="0"/>
              <a:cs typeface="Arial" panose="020B0604020202020204" pitchFamily="34" charset="0"/>
            </a:endParaRPr>
          </a:p>
        </p:txBody>
      </p:sp>
      <p:sp>
        <p:nvSpPr>
          <p:cNvPr id="106500"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D98569F-A130-439B-8A49-AF41C4C82972}" type="slidenum">
              <a:rPr lang="fr-FR" altLang="fr-FR"/>
              <a:pPr>
                <a:spcBef>
                  <a:spcPct val="0"/>
                </a:spcBef>
              </a:pPr>
              <a:t>50</a:t>
            </a:fld>
            <a:endParaRPr lang="fr-FR" altLang="fr-FR"/>
          </a:p>
        </p:txBody>
      </p:sp>
    </p:spTree>
    <p:extLst>
      <p:ext uri="{BB962C8B-B14F-4D97-AF65-F5344CB8AC3E}">
        <p14:creationId xmlns:p14="http://schemas.microsoft.com/office/powerpoint/2010/main" val="3327386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a:defRPr/>
            </a:pPr>
            <a:r>
              <a:rPr lang="fr-FR" dirty="0" smtClean="0"/>
              <a:t>Dans la définition inscrite par l’OCDE, loin de se limiter à une dimension technologique, </a:t>
            </a:r>
            <a:r>
              <a:rPr lang="fr-FR" b="1" dirty="0" smtClean="0"/>
              <a:t>l’innovation donc peut revêtir plusieurs formes</a:t>
            </a:r>
            <a:r>
              <a:rPr lang="fr-FR" dirty="0" smtClean="0"/>
              <a:t>. </a:t>
            </a:r>
          </a:p>
          <a:p>
            <a:pPr>
              <a:defRPr/>
            </a:pPr>
            <a:endParaRPr lang="fr-FR" dirty="0" smtClean="0"/>
          </a:p>
          <a:p>
            <a:pPr>
              <a:defRPr/>
            </a:pPr>
            <a:r>
              <a:rPr lang="fr-FR" dirty="0" smtClean="0"/>
              <a:t>Elle se caractérise alors « </a:t>
            </a:r>
            <a:r>
              <a:rPr lang="fr-FR" i="1" dirty="0" smtClean="0"/>
              <a:t>par l’introduction sur le </a:t>
            </a:r>
            <a:r>
              <a:rPr lang="fr-FR" b="1" i="1" dirty="0" smtClean="0"/>
              <a:t>marché d’un produit (bien ou service)</a:t>
            </a:r>
            <a:r>
              <a:rPr lang="fr-FR" i="1" dirty="0" smtClean="0"/>
              <a:t> nouveau ou nettement modifié au regard de ses caractéristiques fondamentales, ses spécifications techniques, …ainsi que de l’utilisation prévue ou de la facilité d’usage</a:t>
            </a:r>
            <a:r>
              <a:rPr lang="fr-FR" dirty="0" smtClean="0"/>
              <a:t> ».</a:t>
            </a:r>
          </a:p>
          <a:p>
            <a:pPr>
              <a:defRPr/>
            </a:pPr>
            <a:r>
              <a:rPr lang="fr-FR" dirty="0" smtClean="0">
                <a:solidFill>
                  <a:schemeClr val="accent2"/>
                </a:solidFill>
              </a:rPr>
              <a:t>-&gt; Dans nos établissements = Nouveaux portails (2.0 ; multimédias ; contenus enrichis ; </a:t>
            </a:r>
            <a:r>
              <a:rPr lang="fr-FR" dirty="0" err="1" smtClean="0">
                <a:solidFill>
                  <a:schemeClr val="accent2"/>
                </a:solidFill>
              </a:rPr>
              <a:t>FRBRisés</a:t>
            </a:r>
            <a:r>
              <a:rPr lang="fr-FR" dirty="0" smtClean="0">
                <a:solidFill>
                  <a:schemeClr val="accent2"/>
                </a:solidFill>
              </a:rPr>
              <a:t>…)</a:t>
            </a:r>
          </a:p>
          <a:p>
            <a:pPr>
              <a:defRPr/>
            </a:pPr>
            <a:r>
              <a:rPr lang="fr-FR" dirty="0" smtClean="0">
                <a:solidFill>
                  <a:schemeClr val="accent2"/>
                </a:solidFill>
              </a:rPr>
              <a:t>-&gt; Dans nos établissements = Redéfinitions des services (nouvelles collections (électroniques) ; nouveaux services (prêts tablettes)) </a:t>
            </a:r>
          </a:p>
          <a:p>
            <a:pPr>
              <a:defRPr/>
            </a:pPr>
            <a:endParaRPr lang="fr-FR" dirty="0" smtClean="0"/>
          </a:p>
          <a:p>
            <a:pPr>
              <a:defRPr/>
            </a:pPr>
            <a:r>
              <a:rPr lang="fr-FR" dirty="0" smtClean="0"/>
              <a:t>L’innovation peut également </a:t>
            </a:r>
            <a:r>
              <a:rPr lang="fr-FR" b="1" dirty="0" smtClean="0"/>
              <a:t>concerner les procédés</a:t>
            </a:r>
            <a:r>
              <a:rPr lang="fr-FR" dirty="0" smtClean="0"/>
              <a:t>. Elle se définit alors « </a:t>
            </a:r>
            <a:r>
              <a:rPr lang="fr-FR" i="1" dirty="0" smtClean="0"/>
              <a:t>par l’introduction … d’un procédé de production, d’une méthode de fourniture de services ou de livraison de produits, nouveaux ou nettement modifiés », ayant un impact significatif « sur le niveau de production, la qualité des produits ou les coûts de production et de distribution</a:t>
            </a:r>
            <a:r>
              <a:rPr lang="fr-FR" dirty="0" smtClean="0"/>
              <a:t> ».</a:t>
            </a:r>
          </a:p>
          <a:p>
            <a:pPr>
              <a:defRPr/>
            </a:pPr>
            <a:r>
              <a:rPr lang="fr-FR" dirty="0" smtClean="0">
                <a:solidFill>
                  <a:schemeClr val="accent2"/>
                </a:solidFill>
              </a:rPr>
              <a:t>-&gt; Dans nos établissements = Bornes prêts/retour ; Services en ligne (Guichet Questions-Réponses, </a:t>
            </a:r>
            <a:r>
              <a:rPr lang="fr-FR" dirty="0" err="1" smtClean="0">
                <a:solidFill>
                  <a:schemeClr val="accent2"/>
                </a:solidFill>
              </a:rPr>
              <a:t>Text</a:t>
            </a:r>
            <a:r>
              <a:rPr lang="fr-FR" dirty="0" smtClean="0">
                <a:solidFill>
                  <a:schemeClr val="accent2"/>
                </a:solidFill>
              </a:rPr>
              <a:t> a </a:t>
            </a:r>
            <a:r>
              <a:rPr lang="fr-FR" dirty="0" err="1" smtClean="0">
                <a:solidFill>
                  <a:schemeClr val="accent2"/>
                </a:solidFill>
              </a:rPr>
              <a:t>librarian</a:t>
            </a:r>
            <a:r>
              <a:rPr lang="fr-FR" dirty="0" smtClean="0">
                <a:solidFill>
                  <a:schemeClr val="accent2"/>
                </a:solidFill>
              </a:rPr>
              <a:t>) ; Prêt de </a:t>
            </a:r>
            <a:r>
              <a:rPr lang="fr-FR" dirty="0" err="1" smtClean="0">
                <a:solidFill>
                  <a:schemeClr val="accent2"/>
                </a:solidFill>
              </a:rPr>
              <a:t>biblitohécaire</a:t>
            </a:r>
            <a:r>
              <a:rPr lang="fr-FR" dirty="0" smtClean="0">
                <a:solidFill>
                  <a:schemeClr val="accent2"/>
                </a:solidFill>
              </a:rPr>
              <a:t>…</a:t>
            </a:r>
          </a:p>
          <a:p>
            <a:pPr>
              <a:defRPr/>
            </a:pPr>
            <a:endParaRPr lang="fr-FR" dirty="0" smtClean="0"/>
          </a:p>
          <a:p>
            <a:pPr>
              <a:defRPr/>
            </a:pPr>
            <a:r>
              <a:rPr lang="fr-FR" dirty="0" smtClean="0"/>
              <a:t>A côté des innovations de produits et de procédés s’ajoutent les </a:t>
            </a:r>
            <a:r>
              <a:rPr lang="fr-FR" b="1" dirty="0" smtClean="0"/>
              <a:t>innovations organisationnelles </a:t>
            </a:r>
            <a:r>
              <a:rPr lang="fr-FR" dirty="0" smtClean="0"/>
              <a:t>qui concernent « </a:t>
            </a:r>
            <a:r>
              <a:rPr lang="fr-FR" i="1" dirty="0" smtClean="0"/>
              <a:t>les innovations tenant à la structure de l’entreprise, à l’organisation du travail, à la gestion des connaissances et aux relations avec les partenaires extérieurs</a:t>
            </a:r>
            <a:r>
              <a:rPr lang="fr-FR" dirty="0" smtClean="0"/>
              <a:t> »</a:t>
            </a:r>
          </a:p>
          <a:p>
            <a:pPr>
              <a:defRPr/>
            </a:pPr>
            <a:r>
              <a:rPr lang="fr-FR" dirty="0" smtClean="0">
                <a:solidFill>
                  <a:schemeClr val="accent2"/>
                </a:solidFill>
              </a:rPr>
              <a:t>-&gt; Dans nos établissements = réflexion sur les processus métiers (fin du </a:t>
            </a:r>
            <a:r>
              <a:rPr lang="fr-FR" dirty="0" err="1" smtClean="0">
                <a:solidFill>
                  <a:schemeClr val="accent2"/>
                </a:solidFill>
              </a:rPr>
              <a:t>catalogouillage</a:t>
            </a:r>
            <a:r>
              <a:rPr lang="fr-FR" dirty="0" smtClean="0">
                <a:solidFill>
                  <a:schemeClr val="accent2"/>
                </a:solidFill>
              </a:rPr>
              <a:t>) ; refonte des organigrammes (transversalité, apparition de nouvelles fonctions « médiation numérique » ; développement de systèmes relationnels et de motivation (horizontalité, méthodes participatives, valorisation de l’intelligence collective de l’équipe ou de la profession [blogs </a:t>
            </a:r>
            <a:r>
              <a:rPr lang="fr-FR" dirty="0" err="1" smtClean="0">
                <a:solidFill>
                  <a:schemeClr val="accent2"/>
                </a:solidFill>
              </a:rPr>
              <a:t>privessionnels</a:t>
            </a:r>
            <a:r>
              <a:rPr lang="fr-FR" dirty="0" smtClean="0">
                <a:solidFill>
                  <a:schemeClr val="accent2"/>
                </a:solidFill>
              </a:rPr>
              <a:t>])</a:t>
            </a:r>
          </a:p>
          <a:p>
            <a:pPr>
              <a:defRPr/>
            </a:pPr>
            <a:endParaRPr lang="fr-FR" dirty="0" smtClean="0"/>
          </a:p>
          <a:p>
            <a:pPr>
              <a:defRPr/>
            </a:pPr>
            <a:r>
              <a:rPr lang="fr-FR" dirty="0" smtClean="0"/>
              <a:t>Cadre particulier qui est celui de l’Action Publique où se situe l’innovation dite sociale ou territoriale.</a:t>
            </a:r>
          </a:p>
          <a:p>
            <a:pPr>
              <a:buFont typeface="Arial" panose="020B0604020202020204" pitchFamily="34" charset="0"/>
              <a:buNone/>
              <a:defRPr/>
            </a:pPr>
            <a:r>
              <a:rPr lang="fr-FR" b="1" dirty="0" smtClean="0"/>
              <a:t>L’innovation sociale </a:t>
            </a:r>
            <a:r>
              <a:rPr lang="fr-FR" dirty="0" smtClean="0"/>
              <a:t>vise le mieux être des individus ou des collectivités.</a:t>
            </a:r>
          </a:p>
          <a:p>
            <a:pPr marL="171450" indent="-171450">
              <a:buFont typeface="Arial" panose="020B0604020202020204" pitchFamily="34" charset="0"/>
              <a:buChar char="•"/>
              <a:defRPr/>
            </a:pPr>
            <a:r>
              <a:rPr lang="fr-FR" dirty="0" smtClean="0"/>
              <a:t>apparaît comme une réponse nouvelle à une situation sociale jugée insatisfaisante. </a:t>
            </a:r>
          </a:p>
          <a:p>
            <a:pPr marL="171450" indent="-171450">
              <a:buFont typeface="Arial" panose="020B0604020202020204" pitchFamily="34" charset="0"/>
              <a:buChar char="•"/>
              <a:defRPr/>
            </a:pPr>
            <a:r>
              <a:rPr lang="fr-FR" dirty="0" smtClean="0"/>
              <a:t>définie comme un processus collectif de création de connaissances résultant de la coopération entre une diversité d’acteurs, voire de la participation des usagers. </a:t>
            </a:r>
          </a:p>
          <a:p>
            <a:pPr marL="171450" indent="-171450">
              <a:buFont typeface="Arial" panose="020B0604020202020204" pitchFamily="34" charset="0"/>
              <a:buChar char="•"/>
              <a:defRPr/>
            </a:pPr>
            <a:r>
              <a:rPr lang="fr-FR" dirty="0" smtClean="0"/>
              <a:t>Elle vise une amélioration des situations personnelles et collectives.</a:t>
            </a:r>
          </a:p>
          <a:p>
            <a:pPr>
              <a:defRPr/>
            </a:pPr>
            <a:r>
              <a:rPr lang="fr-FR" dirty="0" smtClean="0">
                <a:solidFill>
                  <a:schemeClr val="accent2"/>
                </a:solidFill>
              </a:rPr>
              <a:t>=&gt; Rôle sociale, multiculturalisme, Éducation et formation tout au long de la vie, Implication citoyenne</a:t>
            </a:r>
          </a:p>
          <a:p>
            <a:pPr>
              <a:defRPr/>
            </a:pPr>
            <a:endParaRPr lang="fr-FR" dirty="0" smtClean="0"/>
          </a:p>
          <a:p>
            <a:pPr>
              <a:defRPr/>
            </a:pPr>
            <a:r>
              <a:rPr lang="fr-FR" b="1" dirty="0" smtClean="0"/>
              <a:t>L’innovation territoriale </a:t>
            </a:r>
            <a:r>
              <a:rPr lang="fr-FR" dirty="0" smtClean="0"/>
              <a:t>: </a:t>
            </a:r>
          </a:p>
          <a:p>
            <a:pPr>
              <a:defRPr/>
            </a:pPr>
            <a:r>
              <a:rPr lang="fr-FR" dirty="0" smtClean="0"/>
              <a:t>● renvoie à notions de développement durable, de recomposition et de partage des espaces, de réseaux communicants qui amènent de la compétitivité aux territoires et un nouveau développement économique ; </a:t>
            </a:r>
          </a:p>
          <a:p>
            <a:pPr>
              <a:defRPr/>
            </a:pPr>
            <a:r>
              <a:rPr lang="fr-FR" dirty="0" smtClean="0"/>
              <a:t>● initiatives identifiées sur un territoire à caractère de préférence novateur ou inhabituel pour le territoire. </a:t>
            </a:r>
          </a:p>
          <a:p>
            <a:pPr marL="171450" indent="-171450">
              <a:buFont typeface="Symbol" pitchFamily="18" charset="2"/>
              <a:buChar char="Þ"/>
              <a:defRPr/>
            </a:pPr>
            <a:r>
              <a:rPr lang="fr-FR" dirty="0" smtClean="0"/>
              <a:t>Aide territoriale, dynamisme du territoire, public particulier ; </a:t>
            </a:r>
          </a:p>
          <a:p>
            <a:pPr marL="171450" indent="-171450">
              <a:buFont typeface="Symbol" pitchFamily="18" charset="2"/>
              <a:buChar char="Þ"/>
              <a:defRPr/>
            </a:pPr>
            <a:r>
              <a:rPr lang="fr-FR" dirty="0" smtClean="0"/>
              <a:t>Partenariats internes à la </a:t>
            </a:r>
            <a:r>
              <a:rPr lang="fr-FR" dirty="0" err="1" smtClean="0"/>
              <a:t>colectivité</a:t>
            </a:r>
            <a:r>
              <a:rPr lang="fr-FR" dirty="0" smtClean="0"/>
              <a:t> (archives, social) ; lutte contre l’</a:t>
            </a:r>
            <a:r>
              <a:rPr lang="fr-FR" dirty="0" err="1" smtClean="0"/>
              <a:t>illetrisme</a:t>
            </a:r>
            <a:endParaRPr lang="fr-FR" dirty="0" smtClean="0"/>
          </a:p>
          <a:p>
            <a:pPr>
              <a:defRPr/>
            </a:pPr>
            <a:endParaRPr lang="fr-FR" dirty="0" smtClean="0"/>
          </a:p>
          <a:p>
            <a:pPr>
              <a:defRPr/>
            </a:pPr>
            <a:r>
              <a:rPr lang="fr-FR" dirty="0" smtClean="0"/>
              <a:t>Source : Référentiel d'évaluation de l'innovation sociétale et territoriale, DIACT-ARF, </a:t>
            </a:r>
            <a:r>
              <a:rPr lang="fr-FR" dirty="0" err="1" smtClean="0"/>
              <a:t>edater</a:t>
            </a:r>
            <a:r>
              <a:rPr lang="fr-FR" dirty="0" smtClean="0"/>
              <a:t>, avril 2009. Innovation sociétale : </a:t>
            </a:r>
          </a:p>
          <a:p>
            <a:pPr>
              <a:defRPr/>
            </a:pPr>
            <a:endParaRPr lang="fr-FR" dirty="0"/>
          </a:p>
        </p:txBody>
      </p:sp>
      <p:sp>
        <p:nvSpPr>
          <p:cNvPr id="16388"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C1AC482-B3E7-47E9-98BA-310EFA222CF4}" type="slidenum">
              <a:rPr lang="fr-FR" altLang="fr-FR"/>
              <a:pPr>
                <a:spcBef>
                  <a:spcPct val="0"/>
                </a:spcBef>
              </a:pPr>
              <a:t>6</a:t>
            </a:fld>
            <a:endParaRPr lang="fr-FR" altLang="fr-FR"/>
          </a:p>
        </p:txBody>
      </p:sp>
    </p:spTree>
    <p:extLst>
      <p:ext uri="{BB962C8B-B14F-4D97-AF65-F5344CB8AC3E}">
        <p14:creationId xmlns:p14="http://schemas.microsoft.com/office/powerpoint/2010/main" val="800466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ln/>
        </p:spPr>
      </p:sp>
      <p:sp>
        <p:nvSpPr>
          <p:cNvPr id="18435" name="Espace réservé des commentaires 2"/>
          <p:cNvSpPr>
            <a:spLocks noGrp="1"/>
          </p:cNvSpPr>
          <p:nvPr>
            <p:ph type="body" idx="1"/>
          </p:nvPr>
        </p:nvSpPr>
        <p:spPr>
          <a:noFill/>
        </p:spPr>
        <p:txBody>
          <a:bodyPr/>
          <a:lstStyle/>
          <a:p>
            <a:r>
              <a:rPr lang="fr-FR" altLang="fr-FR" smtClean="0">
                <a:latin typeface="Arial" panose="020B0604020202020204" pitchFamily="34" charset="0"/>
                <a:cs typeface="Arial" panose="020B0604020202020204" pitchFamily="34" charset="0"/>
              </a:rPr>
              <a:t>Ainsi, comme le rappelle </a:t>
            </a:r>
            <a:r>
              <a:rPr lang="fr-FR" altLang="fr-FR" smtClean="0">
                <a:latin typeface="Arial" panose="020B0604020202020204" pitchFamily="34" charset="0"/>
                <a:cs typeface="Arial" panose="020B0604020202020204" pitchFamily="34" charset="0"/>
                <a:hlinkClick r:id="rId3"/>
              </a:rPr>
              <a:t>Jean-Claude Prager</a:t>
            </a:r>
            <a:r>
              <a:rPr lang="fr-FR" altLang="fr-FR" smtClean="0">
                <a:latin typeface="Arial" panose="020B0604020202020204" pitchFamily="34" charset="0"/>
                <a:cs typeface="Arial" panose="020B0604020202020204" pitchFamily="34" charset="0"/>
              </a:rPr>
              <a:t> dans le rapport "Innovation et compétitivité des régions", 2008 au système d’innovation dans les régions françaises : « L’innovation ne dépend donc pas uniquement de l’utilisation de facteurs tangibles comme les ressources financières et les technologies disponibles, mais de la façon dont les entreprises utilisent ces facteurs sur l’ensemble de la chaîne de valeur. L’innovation met en jeu la capacité créative dans toutes ses dimensions ; elle concerne le capital intellectuel des entreprises, en particulier les caractéristiques de la main d’œuvre, les activités de R-D, le capital technologique aussi bien que le « capital environnement » des entreprises, la valeur de leur « réseau », et la manière d’utiliser les sources externes de connaissances ».</a:t>
            </a:r>
          </a:p>
          <a:p>
            <a:endParaRPr lang="fr-FR" altLang="fr-FR" smtClean="0">
              <a:latin typeface="Arial" panose="020B0604020202020204" pitchFamily="34" charset="0"/>
              <a:cs typeface="Arial" panose="020B0604020202020204" pitchFamily="34" charset="0"/>
            </a:endParaRPr>
          </a:p>
          <a:p>
            <a:r>
              <a:rPr lang="fr-FR" altLang="fr-FR" b="1" smtClean="0">
                <a:latin typeface="Arial" panose="020B0604020202020204" pitchFamily="34" charset="0"/>
                <a:cs typeface="Arial" panose="020B0604020202020204" pitchFamily="34" charset="0"/>
              </a:rPr>
              <a:t>Un enjeu d'efficacité et d'efficience </a:t>
            </a:r>
          </a:p>
          <a:p>
            <a:r>
              <a:rPr lang="fr-FR" altLang="fr-FR" smtClean="0">
                <a:latin typeface="Arial" panose="020B0604020202020204" pitchFamily="34" charset="0"/>
                <a:cs typeface="Arial" panose="020B0604020202020204" pitchFamily="34" charset="0"/>
              </a:rPr>
              <a:t>✔ Faire mieux ou faire plus avec moins ? </a:t>
            </a:r>
          </a:p>
          <a:p>
            <a:r>
              <a:rPr lang="fr-FR" altLang="fr-FR" smtClean="0">
                <a:latin typeface="Arial" panose="020B0604020202020204" pitchFamily="34" charset="0"/>
                <a:cs typeface="Arial" panose="020B0604020202020204" pitchFamily="34" charset="0"/>
              </a:rPr>
              <a:t>✔ Accélérer les processus d'engagement des décideurs, faciliter la mise en place des projets ? </a:t>
            </a:r>
          </a:p>
          <a:p>
            <a:r>
              <a:rPr lang="fr-FR" altLang="fr-FR" smtClean="0">
                <a:latin typeface="Arial" panose="020B0604020202020204" pitchFamily="34" charset="0"/>
                <a:cs typeface="Arial" panose="020B0604020202020204" pitchFamily="34" charset="0"/>
              </a:rPr>
              <a:t>✔ Prévenir et limiter les risques d'échecs des politiques publiques ? </a:t>
            </a:r>
          </a:p>
          <a:p>
            <a:r>
              <a:rPr lang="fr-FR" altLang="fr-FR" smtClean="0">
                <a:latin typeface="Arial" panose="020B0604020202020204" pitchFamily="34" charset="0"/>
                <a:cs typeface="Arial" panose="020B0604020202020204" pitchFamily="34" charset="0"/>
              </a:rPr>
              <a:t>✔ Favoriser une action transversale et coordonnée entre services ou collectivités ? </a:t>
            </a:r>
          </a:p>
          <a:p>
            <a:endParaRPr lang="fr-FR" altLang="fr-FR" smtClean="0">
              <a:latin typeface="Arial" panose="020B0604020202020204" pitchFamily="34" charset="0"/>
              <a:cs typeface="Arial" panose="020B0604020202020204" pitchFamily="34" charset="0"/>
            </a:endParaRPr>
          </a:p>
          <a:p>
            <a:r>
              <a:rPr lang="fr-FR" altLang="fr-FR" b="1" smtClean="0">
                <a:latin typeface="Arial" panose="020B0604020202020204" pitchFamily="34" charset="0"/>
                <a:cs typeface="Arial" panose="020B0604020202020204" pitchFamily="34" charset="0"/>
              </a:rPr>
              <a:t>Un enjeu de démocratie </a:t>
            </a:r>
          </a:p>
          <a:p>
            <a:r>
              <a:rPr lang="fr-FR" altLang="fr-FR" smtClean="0">
                <a:latin typeface="Arial" panose="020B0604020202020204" pitchFamily="34" charset="0"/>
                <a:cs typeface="Arial" panose="020B0604020202020204" pitchFamily="34" charset="0"/>
              </a:rPr>
              <a:t>✔ Détecter et répondre aux besoins réels des habitants ? </a:t>
            </a:r>
          </a:p>
          <a:p>
            <a:r>
              <a:rPr lang="fr-FR" altLang="fr-FR" smtClean="0">
                <a:latin typeface="Arial" panose="020B0604020202020204" pitchFamily="34" charset="0"/>
                <a:cs typeface="Arial" panose="020B0604020202020204" pitchFamily="34" charset="0"/>
              </a:rPr>
              <a:t>✔ Rétablir ou amplifier un dialogue entre l'institution et les usagers ? </a:t>
            </a:r>
          </a:p>
          <a:p>
            <a:r>
              <a:rPr lang="fr-FR" altLang="fr-FR" smtClean="0">
                <a:latin typeface="Arial" panose="020B0604020202020204" pitchFamily="34" charset="0"/>
                <a:cs typeface="Arial" panose="020B0604020202020204" pitchFamily="34" charset="0"/>
              </a:rPr>
              <a:t>✔ Augmenter l'implication citoyenne pour qu'elle devienne un moteur de l'action publique ? </a:t>
            </a:r>
          </a:p>
          <a:p>
            <a:r>
              <a:rPr lang="fr-FR" altLang="fr-FR" smtClean="0">
                <a:latin typeface="Arial" panose="020B0604020202020204" pitchFamily="34" charset="0"/>
                <a:cs typeface="Arial" panose="020B0604020202020204" pitchFamily="34" charset="0"/>
              </a:rPr>
              <a:t>✔ Repérer des initiatives et pratiques émergentes ? Des forces vives avec lesquelles travailler ?</a:t>
            </a:r>
          </a:p>
          <a:p>
            <a:endParaRPr lang="fr-FR" altLang="fr-FR" smtClean="0">
              <a:latin typeface="Arial" panose="020B0604020202020204" pitchFamily="34" charset="0"/>
              <a:cs typeface="Arial" panose="020B0604020202020204" pitchFamily="34" charset="0"/>
            </a:endParaRPr>
          </a:p>
          <a:p>
            <a:r>
              <a:rPr lang="fr-FR" altLang="fr-FR" b="1" smtClean="0">
                <a:latin typeface="Arial" panose="020B0604020202020204" pitchFamily="34" charset="0"/>
                <a:cs typeface="Arial" panose="020B0604020202020204" pitchFamily="34" charset="0"/>
              </a:rPr>
              <a:t>Un enjeu d'imagination </a:t>
            </a:r>
          </a:p>
          <a:p>
            <a:r>
              <a:rPr lang="fr-FR" altLang="fr-FR" smtClean="0">
                <a:latin typeface="Arial" panose="020B0604020202020204" pitchFamily="34" charset="0"/>
                <a:cs typeface="Arial" panose="020B0604020202020204" pitchFamily="34" charset="0"/>
              </a:rPr>
              <a:t>✔ Catalyser la création et proposer des services ou dispositifs nouveaux ? </a:t>
            </a:r>
          </a:p>
          <a:p>
            <a:r>
              <a:rPr lang="fr-FR" altLang="fr-FR" smtClean="0">
                <a:latin typeface="Arial" panose="020B0604020202020204" pitchFamily="34" charset="0"/>
                <a:cs typeface="Arial" panose="020B0604020202020204" pitchFamily="34" charset="0"/>
              </a:rPr>
              <a:t>✔ Revisiter entièrement les dispositifs existants ? </a:t>
            </a:r>
          </a:p>
          <a:p>
            <a:r>
              <a:rPr lang="fr-FR" altLang="fr-FR" smtClean="0">
                <a:latin typeface="Arial" panose="020B0604020202020204" pitchFamily="34" charset="0"/>
                <a:cs typeface="Arial" panose="020B0604020202020204" pitchFamily="34" charset="0"/>
              </a:rPr>
              <a:t>✔ Prendre du recul par rapport à la vie de la collectivité ? Proposer d'autres angles de vue ? </a:t>
            </a:r>
          </a:p>
        </p:txBody>
      </p:sp>
      <p:sp>
        <p:nvSpPr>
          <p:cNvPr id="18436"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C118693-8858-45A9-AE53-2CA8F896A045}" type="slidenum">
              <a:rPr lang="fr-FR" altLang="fr-FR"/>
              <a:pPr>
                <a:spcBef>
                  <a:spcPct val="0"/>
                </a:spcBef>
              </a:pPr>
              <a:t>7</a:t>
            </a:fld>
            <a:endParaRPr lang="fr-FR" altLang="fr-FR"/>
          </a:p>
        </p:txBody>
      </p:sp>
    </p:spTree>
    <p:extLst>
      <p:ext uri="{BB962C8B-B14F-4D97-AF65-F5344CB8AC3E}">
        <p14:creationId xmlns:p14="http://schemas.microsoft.com/office/powerpoint/2010/main" val="210330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a:ln/>
        </p:spPr>
      </p:sp>
      <p:sp>
        <p:nvSpPr>
          <p:cNvPr id="3" name="Espace réservé des commentaires 2"/>
          <p:cNvSpPr>
            <a:spLocks noGrp="1"/>
          </p:cNvSpPr>
          <p:nvPr>
            <p:ph type="body" idx="1"/>
          </p:nvPr>
        </p:nvSpPr>
        <p:spPr/>
        <p:txBody>
          <a:bodyPr/>
          <a:lstStyle/>
          <a:p>
            <a:pPr>
              <a:defRPr/>
            </a:pPr>
            <a:r>
              <a:rPr lang="fr-FR" dirty="0" smtClean="0"/>
              <a:t>préfiguration du "plan d’usages" de la future médiathèque intercommunale, conçu à partir d’un travail associant les bibliothécaires bénévoles, les habitants, les agents et élus locaux, le Département et la Région.</a:t>
            </a:r>
          </a:p>
          <a:p>
            <a:pPr>
              <a:defRPr/>
            </a:pPr>
            <a:endParaRPr lang="fr-FR" dirty="0" smtClean="0"/>
          </a:p>
          <a:p>
            <a:pPr>
              <a:defRPr/>
            </a:pPr>
            <a:r>
              <a:rPr lang="fr-FR" dirty="0" smtClean="0"/>
              <a:t>L’illustration traduit bien le passage d’une vision classique des politiques de lecture publique incarnées par la médiathèque "gestionnaire de stocks d’ouvrages", à une fonction de médiation territoriale et d’animation numérique et "pair à pair" (fonds participatifs, médiation numérique et mobile, </a:t>
            </a:r>
            <a:r>
              <a:rPr lang="fr-FR" dirty="0" err="1" smtClean="0"/>
              <a:t>etc</a:t>
            </a:r>
            <a:r>
              <a:rPr lang="fr-FR" dirty="0" smtClean="0"/>
              <a:t>).</a:t>
            </a:r>
          </a:p>
          <a:p>
            <a:pPr>
              <a:defRPr/>
            </a:pPr>
            <a:endParaRPr lang="fr-FR" dirty="0" smtClean="0"/>
          </a:p>
          <a:p>
            <a:pPr marL="171450" indent="-171450">
              <a:buFont typeface="Arial" panose="020B0604020202020204" pitchFamily="34" charset="0"/>
              <a:buChar char="•"/>
              <a:defRPr/>
            </a:pPr>
            <a:r>
              <a:rPr lang="fr-FR" dirty="0" smtClean="0"/>
              <a:t>Reprendre services traditionnels, </a:t>
            </a:r>
          </a:p>
          <a:p>
            <a:pPr marL="171450" indent="-171450">
              <a:buFont typeface="Arial" panose="020B0604020202020204" pitchFamily="34" charset="0"/>
              <a:buChar char="•"/>
              <a:defRPr/>
            </a:pPr>
            <a:r>
              <a:rPr lang="fr-FR" dirty="0" smtClean="0"/>
              <a:t>Fonds participatifs, espaces conviviaux, pratiques numériques, services associés…</a:t>
            </a:r>
          </a:p>
          <a:p>
            <a:pPr marL="171450" indent="-171450">
              <a:buFont typeface="Arial" panose="020B0604020202020204" pitchFamily="34" charset="0"/>
              <a:buChar char="•"/>
              <a:defRPr/>
            </a:pPr>
            <a:r>
              <a:rPr lang="fr-FR" dirty="0" smtClean="0"/>
              <a:t>Forte interactions avec le territoire (</a:t>
            </a:r>
            <a:r>
              <a:rPr lang="fr-FR" dirty="0" err="1" smtClean="0"/>
              <a:t>asso</a:t>
            </a:r>
            <a:r>
              <a:rPr lang="fr-FR" dirty="0" smtClean="0"/>
              <a:t> jardinier)</a:t>
            </a:r>
          </a:p>
          <a:p>
            <a:pPr marL="171450" indent="-171450">
              <a:buFont typeface="Arial" panose="020B0604020202020204" pitchFamily="34" charset="0"/>
              <a:buChar char="•"/>
              <a:defRPr/>
            </a:pPr>
            <a:r>
              <a:rPr lang="fr-FR" dirty="0" smtClean="0"/>
              <a:t>Innovations et développement autour de la culture libre</a:t>
            </a:r>
          </a:p>
          <a:p>
            <a:pPr marL="171450" indent="-171450">
              <a:buFont typeface="Arial" panose="020B0604020202020204" pitchFamily="34" charset="0"/>
              <a:buChar char="•"/>
              <a:defRPr/>
            </a:pPr>
            <a:r>
              <a:rPr lang="fr-FR" dirty="0" smtClean="0"/>
              <a:t>Importance du Faire (échange de savoir, production de contenu…)</a:t>
            </a:r>
            <a:endParaRPr lang="fr-FR" dirty="0"/>
          </a:p>
        </p:txBody>
      </p:sp>
      <p:sp>
        <p:nvSpPr>
          <p:cNvPr id="20484" name="Espace réservé du numéro de diapositive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C1548C4-9814-44AF-BA2A-64FFE4A41BE5}" type="slidenum">
              <a:rPr lang="fr-FR" altLang="fr-FR"/>
              <a:pPr>
                <a:spcBef>
                  <a:spcPct val="0"/>
                </a:spcBef>
              </a:pPr>
              <a:t>8</a:t>
            </a:fld>
            <a:endParaRPr lang="fr-FR" altLang="fr-FR"/>
          </a:p>
        </p:txBody>
      </p:sp>
    </p:spTree>
    <p:extLst>
      <p:ext uri="{BB962C8B-B14F-4D97-AF65-F5344CB8AC3E}">
        <p14:creationId xmlns:p14="http://schemas.microsoft.com/office/powerpoint/2010/main" val="275122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778250" y="9428242"/>
            <a:ext cx="2889250"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C0E10383-0F57-4A8E-AFC9-6A163FCF5A1A}" type="slidenum">
              <a:rPr lang="fr-FR" altLang="fr-FR"/>
              <a:pPr algn="r" eaLnBrk="1" hangingPunct="1">
                <a:spcBef>
                  <a:spcPct val="0"/>
                </a:spcBef>
              </a:pPr>
              <a:t>9</a:t>
            </a:fld>
            <a:endParaRPr lang="fr-FR" altLang="fr-FR"/>
          </a:p>
        </p:txBody>
      </p:sp>
      <p:sp>
        <p:nvSpPr>
          <p:cNvPr id="22531"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p:txBody>
          <a:bodyPr/>
          <a:lstStyle/>
          <a:p>
            <a:pPr eaLnBrk="1" hangingPunct="1">
              <a:defRPr/>
            </a:pPr>
            <a:r>
              <a:rPr lang="fr-FR" altLang="ja-JP" b="1" dirty="0" smtClean="0"/>
              <a:t>mettre le marketing au profit des bib </a:t>
            </a:r>
            <a:r>
              <a:rPr lang="fr-FR" altLang="ja-JP" dirty="0" smtClean="0"/>
              <a:t>: nouveaux lieux très accessibles dans les artères marchandes de la ville, technologie de pointe, collections enrichies </a:t>
            </a:r>
            <a:endParaRPr lang="fr-FR" altLang="ja-JP" b="1" dirty="0" smtClean="0"/>
          </a:p>
          <a:p>
            <a:pPr eaLnBrk="1" hangingPunct="1">
              <a:defRPr/>
            </a:pPr>
            <a:r>
              <a:rPr lang="fr-FR" altLang="ja-JP" b="1" dirty="0" smtClean="0"/>
              <a:t>mais </a:t>
            </a:r>
            <a:r>
              <a:rPr lang="fr-FR" altLang="ja-JP" b="1" u="sng" dirty="0" smtClean="0"/>
              <a:t>surtout</a:t>
            </a:r>
            <a:r>
              <a:rPr lang="fr-FR" altLang="ja-JP" b="1" dirty="0" smtClean="0"/>
              <a:t>, services accessibles plus facilement</a:t>
            </a:r>
            <a:r>
              <a:rPr lang="fr-FR" altLang="ja-JP" dirty="0" smtClean="0"/>
              <a:t> avec une localisation centrale, 71h d’ouverture, 7j/7 357j/an. La venue devait être une activité quotidienne, ne nécessitant ni projet ni résolution.  </a:t>
            </a:r>
            <a:endParaRPr lang="fr-FR" altLang="ja-JP" b="1" dirty="0" smtClean="0"/>
          </a:p>
          <a:p>
            <a:pPr eaLnBrk="1" hangingPunct="1">
              <a:defRPr/>
            </a:pPr>
            <a:r>
              <a:rPr lang="fr-FR" altLang="ja-JP" b="1" dirty="0" smtClean="0"/>
              <a:t>Lier le projet avec le service de formation au long de la vie</a:t>
            </a:r>
            <a:r>
              <a:rPr lang="fr-FR" altLang="ja-JP" dirty="0" smtClean="0"/>
              <a:t>. : cours d’alphabétisation, etc.</a:t>
            </a:r>
            <a:endParaRPr lang="fr-FR" altLang="ja-JP" b="1" u="sng" dirty="0" smtClean="0"/>
          </a:p>
          <a:p>
            <a:pPr eaLnBrk="1" hangingPunct="1">
              <a:lnSpc>
                <a:spcPct val="80000"/>
              </a:lnSpc>
              <a:buFont typeface="Arial" panose="020B0604020202020204" pitchFamily="34" charset="0"/>
              <a:buNone/>
              <a:defRPr/>
            </a:pPr>
            <a:endParaRPr lang="fr-FR" altLang="fr-FR" dirty="0" smtClean="0"/>
          </a:p>
          <a:p>
            <a:pPr marL="171450" indent="-171450" eaLnBrk="1" hangingPunct="1">
              <a:lnSpc>
                <a:spcPct val="80000"/>
              </a:lnSpc>
              <a:buFont typeface="Arial" panose="020B0604020202020204" pitchFamily="34" charset="0"/>
              <a:buChar char="•"/>
              <a:defRPr/>
            </a:pPr>
            <a:r>
              <a:rPr lang="fr-FR" altLang="fr-FR" dirty="0" smtClean="0"/>
              <a:t>Des bâtiments stimulants, excitants, une ambiance de grand magasin</a:t>
            </a:r>
          </a:p>
          <a:p>
            <a:pPr marL="171450" indent="-171450" eaLnBrk="1" hangingPunct="1">
              <a:lnSpc>
                <a:spcPct val="80000"/>
              </a:lnSpc>
              <a:buFont typeface="Arial" panose="020B0604020202020204" pitchFamily="34" charset="0"/>
              <a:buChar char="•"/>
              <a:defRPr/>
            </a:pPr>
            <a:r>
              <a:rPr lang="fr-FR" altLang="fr-FR" dirty="0" smtClean="0"/>
              <a:t>Proposer une meilleure « expérience » : autorisation de manger, boire, téléphoner, parler, prendre un café. </a:t>
            </a:r>
          </a:p>
          <a:p>
            <a:pPr marL="171450" indent="-171450" eaLnBrk="1" hangingPunct="1">
              <a:lnSpc>
                <a:spcPct val="80000"/>
              </a:lnSpc>
              <a:buFont typeface="Arial" panose="020B0604020202020204" pitchFamily="34" charset="0"/>
              <a:buChar char="•"/>
              <a:defRPr/>
            </a:pPr>
            <a:r>
              <a:rPr lang="fr-FR" altLang="fr-FR" dirty="0" smtClean="0"/>
              <a:t>Accueillir toutes les  communautés</a:t>
            </a:r>
          </a:p>
          <a:p>
            <a:pPr marL="171450" indent="-171450" eaLnBrk="1" hangingPunct="1">
              <a:lnSpc>
                <a:spcPct val="80000"/>
              </a:lnSpc>
              <a:buFont typeface="Arial" panose="020B0604020202020204" pitchFamily="34" charset="0"/>
              <a:buChar char="•"/>
              <a:defRPr/>
            </a:pPr>
            <a:r>
              <a:rPr lang="fr-FR" altLang="fr-FR" dirty="0" smtClean="0"/>
              <a:t>Changer de concept et de nom</a:t>
            </a:r>
          </a:p>
          <a:p>
            <a:pPr marL="171450" indent="-171450" eaLnBrk="1" hangingPunct="1">
              <a:lnSpc>
                <a:spcPct val="80000"/>
              </a:lnSpc>
              <a:buFont typeface="Arial" panose="020B0604020202020204" pitchFamily="34" charset="0"/>
              <a:buChar char="•"/>
              <a:defRPr/>
            </a:pPr>
            <a:r>
              <a:rPr lang="fr-FR" altLang="fr-FR" dirty="0" smtClean="0"/>
              <a:t>Proposer des services diversifiés.</a:t>
            </a:r>
          </a:p>
          <a:p>
            <a:pPr eaLnBrk="1" hangingPunct="1">
              <a:lnSpc>
                <a:spcPct val="80000"/>
              </a:lnSpc>
              <a:buFont typeface="Arial" panose="020B0604020202020204" pitchFamily="34" charset="0"/>
              <a:buNone/>
              <a:defRPr/>
            </a:pPr>
            <a:endParaRPr lang="fr-FR" altLang="fr-FR" sz="900" dirty="0" smtClean="0"/>
          </a:p>
          <a:p>
            <a:pPr eaLnBrk="1" hangingPunct="1">
              <a:lnSpc>
                <a:spcPct val="80000"/>
              </a:lnSpc>
              <a:defRPr/>
            </a:pPr>
            <a:endParaRPr lang="fr-FR" altLang="fr-FR" sz="900" dirty="0" smtClean="0"/>
          </a:p>
        </p:txBody>
      </p:sp>
    </p:spTree>
    <p:extLst>
      <p:ext uri="{BB962C8B-B14F-4D97-AF65-F5344CB8AC3E}">
        <p14:creationId xmlns:p14="http://schemas.microsoft.com/office/powerpoint/2010/main" val="3056406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5" name="Rectangle 6"/>
          <p:cNvSpPr>
            <a:spLocks noGrp="1" noChangeArrowheads="1"/>
          </p:cNvSpPr>
          <p:nvPr>
            <p:ph type="sldNum" sz="quarter" idx="11"/>
          </p:nvPr>
        </p:nvSpPr>
        <p:spPr>
          <a:ln/>
        </p:spPr>
        <p:txBody>
          <a:bodyPr/>
          <a:lstStyle>
            <a:lvl1pPr>
              <a:defRPr/>
            </a:lvl1pPr>
          </a:lstStyle>
          <a:p>
            <a:pPr>
              <a:defRPr/>
            </a:pPr>
            <a:fld id="{FE6D3036-B49C-48CC-8B9D-FB8434D2B0E4}" type="slidenum">
              <a:rPr lang="fr-FR"/>
              <a:pPr>
                <a:defRPr/>
              </a:pPr>
              <a:t>‹N°›</a:t>
            </a:fld>
            <a:endParaRPr lang="fr-FR"/>
          </a:p>
        </p:txBody>
      </p:sp>
      <p:sp>
        <p:nvSpPr>
          <p:cNvPr id="6" name="Rectangle 11"/>
          <p:cNvSpPr>
            <a:spLocks noGrp="1" noChangeArrowheads="1"/>
          </p:cNvSpPr>
          <p:nvPr>
            <p:ph type="dt" sz="half" idx="12"/>
          </p:nvPr>
        </p:nvSpPr>
        <p:spPr>
          <a:ln/>
        </p:spPr>
        <p:txBody>
          <a:bodyPr/>
          <a:lstStyle>
            <a:lvl1pPr>
              <a:defRPr/>
            </a:lvl1pPr>
          </a:lstStyle>
          <a:p>
            <a:pPr>
              <a:defRPr/>
            </a:pPr>
            <a:fld id="{D55D89DB-A024-4F08-BC34-E6CEBCA270EE}" type="datetimeFigureOut">
              <a:rPr lang="fr-FR"/>
              <a:pPr>
                <a:defRPr/>
              </a:pPr>
              <a:t>28/10/2013</a:t>
            </a:fld>
            <a:endParaRPr lang="fr-FR"/>
          </a:p>
        </p:txBody>
      </p:sp>
    </p:spTree>
    <p:extLst>
      <p:ext uri="{BB962C8B-B14F-4D97-AF65-F5344CB8AC3E}">
        <p14:creationId xmlns:p14="http://schemas.microsoft.com/office/powerpoint/2010/main" val="58064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5" name="Rectangle 6"/>
          <p:cNvSpPr>
            <a:spLocks noGrp="1" noChangeArrowheads="1"/>
          </p:cNvSpPr>
          <p:nvPr>
            <p:ph type="sldNum" sz="quarter" idx="11"/>
          </p:nvPr>
        </p:nvSpPr>
        <p:spPr>
          <a:ln/>
        </p:spPr>
        <p:txBody>
          <a:bodyPr/>
          <a:lstStyle>
            <a:lvl1pPr>
              <a:defRPr/>
            </a:lvl1pPr>
          </a:lstStyle>
          <a:p>
            <a:pPr>
              <a:defRPr/>
            </a:pPr>
            <a:fld id="{9B833EB9-7DA8-49BC-A8F8-394FEE109F3F}" type="slidenum">
              <a:rPr lang="fr-FR"/>
              <a:pPr>
                <a:defRPr/>
              </a:pPr>
              <a:t>‹N°›</a:t>
            </a:fld>
            <a:endParaRPr lang="fr-FR"/>
          </a:p>
        </p:txBody>
      </p:sp>
      <p:sp>
        <p:nvSpPr>
          <p:cNvPr id="6" name="Rectangle 11"/>
          <p:cNvSpPr>
            <a:spLocks noGrp="1" noChangeArrowheads="1"/>
          </p:cNvSpPr>
          <p:nvPr>
            <p:ph type="dt" sz="half" idx="12"/>
          </p:nvPr>
        </p:nvSpPr>
        <p:spPr>
          <a:ln/>
        </p:spPr>
        <p:txBody>
          <a:bodyPr/>
          <a:lstStyle>
            <a:lvl1pPr>
              <a:defRPr/>
            </a:lvl1pPr>
          </a:lstStyle>
          <a:p>
            <a:pPr>
              <a:defRPr/>
            </a:pPr>
            <a:fld id="{863B1D84-9152-43F6-9A14-346501728450}" type="datetimeFigureOut">
              <a:rPr lang="fr-FR"/>
              <a:pPr>
                <a:defRPr/>
              </a:pPr>
              <a:t>28/10/2013</a:t>
            </a:fld>
            <a:endParaRPr lang="fr-FR"/>
          </a:p>
        </p:txBody>
      </p:sp>
    </p:spTree>
    <p:extLst>
      <p:ext uri="{BB962C8B-B14F-4D97-AF65-F5344CB8AC3E}">
        <p14:creationId xmlns:p14="http://schemas.microsoft.com/office/powerpoint/2010/main" val="2195844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23063" y="274638"/>
            <a:ext cx="1963737"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27088" y="274638"/>
            <a:ext cx="5743575"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5" name="Rectangle 6"/>
          <p:cNvSpPr>
            <a:spLocks noGrp="1" noChangeArrowheads="1"/>
          </p:cNvSpPr>
          <p:nvPr>
            <p:ph type="sldNum" sz="quarter" idx="11"/>
          </p:nvPr>
        </p:nvSpPr>
        <p:spPr>
          <a:ln/>
        </p:spPr>
        <p:txBody>
          <a:bodyPr/>
          <a:lstStyle>
            <a:lvl1pPr>
              <a:defRPr/>
            </a:lvl1pPr>
          </a:lstStyle>
          <a:p>
            <a:pPr>
              <a:defRPr/>
            </a:pPr>
            <a:fld id="{1C797AF8-BBD5-4CAF-B408-D365CC2888DC}" type="slidenum">
              <a:rPr lang="fr-FR"/>
              <a:pPr>
                <a:defRPr/>
              </a:pPr>
              <a:t>‹N°›</a:t>
            </a:fld>
            <a:endParaRPr lang="fr-FR"/>
          </a:p>
        </p:txBody>
      </p:sp>
      <p:sp>
        <p:nvSpPr>
          <p:cNvPr id="6" name="Rectangle 11"/>
          <p:cNvSpPr>
            <a:spLocks noGrp="1" noChangeArrowheads="1"/>
          </p:cNvSpPr>
          <p:nvPr>
            <p:ph type="dt" sz="half" idx="12"/>
          </p:nvPr>
        </p:nvSpPr>
        <p:spPr>
          <a:ln/>
        </p:spPr>
        <p:txBody>
          <a:bodyPr/>
          <a:lstStyle>
            <a:lvl1pPr>
              <a:defRPr/>
            </a:lvl1pPr>
          </a:lstStyle>
          <a:p>
            <a:pPr>
              <a:defRPr/>
            </a:pPr>
            <a:fld id="{CA8904BA-A55F-4B01-B0BF-2B82456D2BA9}" type="datetimeFigureOut">
              <a:rPr lang="fr-FR"/>
              <a:pPr>
                <a:defRPr/>
              </a:pPr>
              <a:t>28/10/2013</a:t>
            </a:fld>
            <a:endParaRPr lang="fr-FR"/>
          </a:p>
        </p:txBody>
      </p:sp>
    </p:spTree>
    <p:extLst>
      <p:ext uri="{BB962C8B-B14F-4D97-AF65-F5344CB8AC3E}">
        <p14:creationId xmlns:p14="http://schemas.microsoft.com/office/powerpoint/2010/main" val="780160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re et contenu sur texte">
    <p:spTree>
      <p:nvGrpSpPr>
        <p:cNvPr id="1" name=""/>
        <p:cNvGrpSpPr/>
        <p:nvPr/>
      </p:nvGrpSpPr>
      <p:grpSpPr>
        <a:xfrm>
          <a:off x="0" y="0"/>
          <a:ext cx="0" cy="0"/>
          <a:chOff x="0" y="0"/>
          <a:chExt cx="0" cy="0"/>
        </a:xfrm>
      </p:grpSpPr>
      <p:sp>
        <p:nvSpPr>
          <p:cNvPr id="2" name="Titre 1"/>
          <p:cNvSpPr>
            <a:spLocks noGrp="1"/>
          </p:cNvSpPr>
          <p:nvPr>
            <p:ph type="title"/>
          </p:nvPr>
        </p:nvSpPr>
        <p:spPr>
          <a:xfrm>
            <a:off x="2627313" y="274638"/>
            <a:ext cx="6059487"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827088" y="1600200"/>
            <a:ext cx="7859712"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27088" y="3938588"/>
            <a:ext cx="7859712"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6" name="Rectangle 6"/>
          <p:cNvSpPr>
            <a:spLocks noGrp="1" noChangeArrowheads="1"/>
          </p:cNvSpPr>
          <p:nvPr>
            <p:ph type="sldNum" sz="quarter" idx="11"/>
          </p:nvPr>
        </p:nvSpPr>
        <p:spPr>
          <a:ln/>
        </p:spPr>
        <p:txBody>
          <a:bodyPr/>
          <a:lstStyle>
            <a:lvl1pPr>
              <a:defRPr/>
            </a:lvl1pPr>
          </a:lstStyle>
          <a:p>
            <a:pPr>
              <a:defRPr/>
            </a:pPr>
            <a:fld id="{0FDCDAFE-E33C-42C0-AAA6-35941E0344B6}" type="slidenum">
              <a:rPr lang="fr-FR"/>
              <a:pPr>
                <a:defRPr/>
              </a:pPr>
              <a:t>‹N°›</a:t>
            </a:fld>
            <a:endParaRPr lang="fr-FR"/>
          </a:p>
        </p:txBody>
      </p:sp>
      <p:sp>
        <p:nvSpPr>
          <p:cNvPr id="7" name="Rectangle 11"/>
          <p:cNvSpPr>
            <a:spLocks noGrp="1" noChangeArrowheads="1"/>
          </p:cNvSpPr>
          <p:nvPr>
            <p:ph type="dt" sz="half" idx="12"/>
          </p:nvPr>
        </p:nvSpPr>
        <p:spPr>
          <a:ln/>
        </p:spPr>
        <p:txBody>
          <a:bodyPr/>
          <a:lstStyle>
            <a:lvl1pPr>
              <a:defRPr/>
            </a:lvl1pPr>
          </a:lstStyle>
          <a:p>
            <a:pPr>
              <a:defRPr/>
            </a:pPr>
            <a:fld id="{D7728278-7B52-4ACC-A126-8F401AA5F0A0}" type="datetimeFigureOut">
              <a:rPr lang="fr-FR"/>
              <a:pPr>
                <a:defRPr/>
              </a:pPr>
              <a:t>28/10/2013</a:t>
            </a:fld>
            <a:endParaRPr lang="fr-FR"/>
          </a:p>
        </p:txBody>
      </p:sp>
    </p:spTree>
    <p:extLst>
      <p:ext uri="{BB962C8B-B14F-4D97-AF65-F5344CB8AC3E}">
        <p14:creationId xmlns:p14="http://schemas.microsoft.com/office/powerpoint/2010/main" val="3236258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2627313" y="274638"/>
            <a:ext cx="6059487" cy="1143000"/>
          </a:xfrm>
        </p:spPr>
        <p:txBody>
          <a:bodyPr/>
          <a:lstStyle/>
          <a:p>
            <a:r>
              <a:rPr lang="fr-FR" smtClean="0"/>
              <a:t>Modifiez le style du titre</a:t>
            </a:r>
            <a:endParaRPr lang="fr-FR"/>
          </a:p>
        </p:txBody>
      </p:sp>
      <p:sp>
        <p:nvSpPr>
          <p:cNvPr id="3" name="Espace réservé du contenu 2"/>
          <p:cNvSpPr>
            <a:spLocks noGrp="1"/>
          </p:cNvSpPr>
          <p:nvPr>
            <p:ph sz="half" idx="1"/>
          </p:nvPr>
        </p:nvSpPr>
        <p:spPr>
          <a:xfrm>
            <a:off x="827088" y="1600200"/>
            <a:ext cx="3852862"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832350" y="1600200"/>
            <a:ext cx="385445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832350" y="3938588"/>
            <a:ext cx="385445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7" name="Rectangle 6"/>
          <p:cNvSpPr>
            <a:spLocks noGrp="1" noChangeArrowheads="1"/>
          </p:cNvSpPr>
          <p:nvPr>
            <p:ph type="sldNum" sz="quarter" idx="11"/>
          </p:nvPr>
        </p:nvSpPr>
        <p:spPr>
          <a:ln/>
        </p:spPr>
        <p:txBody>
          <a:bodyPr/>
          <a:lstStyle>
            <a:lvl1pPr>
              <a:defRPr/>
            </a:lvl1pPr>
          </a:lstStyle>
          <a:p>
            <a:pPr>
              <a:defRPr/>
            </a:pPr>
            <a:fld id="{5BA15C01-1EEC-457F-A01F-AC75D1EF3DA8}" type="slidenum">
              <a:rPr lang="fr-FR"/>
              <a:pPr>
                <a:defRPr/>
              </a:pPr>
              <a:t>‹N°›</a:t>
            </a:fld>
            <a:endParaRPr lang="fr-FR"/>
          </a:p>
        </p:txBody>
      </p:sp>
      <p:sp>
        <p:nvSpPr>
          <p:cNvPr id="8" name="Rectangle 11"/>
          <p:cNvSpPr>
            <a:spLocks noGrp="1" noChangeArrowheads="1"/>
          </p:cNvSpPr>
          <p:nvPr>
            <p:ph type="dt" sz="half" idx="12"/>
          </p:nvPr>
        </p:nvSpPr>
        <p:spPr>
          <a:ln/>
        </p:spPr>
        <p:txBody>
          <a:bodyPr/>
          <a:lstStyle>
            <a:lvl1pPr>
              <a:defRPr/>
            </a:lvl1pPr>
          </a:lstStyle>
          <a:p>
            <a:pPr>
              <a:defRPr/>
            </a:pPr>
            <a:fld id="{C60127E8-7BA9-49A6-8F2A-54D497955877}" type="datetimeFigureOut">
              <a:rPr lang="fr-FR"/>
              <a:pPr>
                <a:defRPr/>
              </a:pPr>
              <a:t>28/10/2013</a:t>
            </a:fld>
            <a:endParaRPr lang="fr-FR"/>
          </a:p>
        </p:txBody>
      </p:sp>
    </p:spTree>
    <p:extLst>
      <p:ext uri="{BB962C8B-B14F-4D97-AF65-F5344CB8AC3E}">
        <p14:creationId xmlns:p14="http://schemas.microsoft.com/office/powerpoint/2010/main" val="1838454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2627313" y="274638"/>
            <a:ext cx="6059487" cy="1143000"/>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827088" y="1600200"/>
            <a:ext cx="3852862"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832350" y="1600200"/>
            <a:ext cx="3854450"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827088" y="3938588"/>
            <a:ext cx="3852862"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832350" y="3938588"/>
            <a:ext cx="3854450"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8" name="Rectangle 6"/>
          <p:cNvSpPr>
            <a:spLocks noGrp="1" noChangeArrowheads="1"/>
          </p:cNvSpPr>
          <p:nvPr>
            <p:ph type="sldNum" sz="quarter" idx="11"/>
          </p:nvPr>
        </p:nvSpPr>
        <p:spPr>
          <a:ln/>
        </p:spPr>
        <p:txBody>
          <a:bodyPr/>
          <a:lstStyle>
            <a:lvl1pPr>
              <a:defRPr/>
            </a:lvl1pPr>
          </a:lstStyle>
          <a:p>
            <a:pPr>
              <a:defRPr/>
            </a:pPr>
            <a:fld id="{E8AE4C6C-16DA-4E3E-A9C0-5CAB2E1A524A}" type="slidenum">
              <a:rPr lang="fr-FR"/>
              <a:pPr>
                <a:defRPr/>
              </a:pPr>
              <a:t>‹N°›</a:t>
            </a:fld>
            <a:endParaRPr lang="fr-FR"/>
          </a:p>
        </p:txBody>
      </p:sp>
      <p:sp>
        <p:nvSpPr>
          <p:cNvPr id="9" name="Rectangle 11"/>
          <p:cNvSpPr>
            <a:spLocks noGrp="1" noChangeArrowheads="1"/>
          </p:cNvSpPr>
          <p:nvPr>
            <p:ph type="dt" sz="half" idx="12"/>
          </p:nvPr>
        </p:nvSpPr>
        <p:spPr>
          <a:ln/>
        </p:spPr>
        <p:txBody>
          <a:bodyPr/>
          <a:lstStyle>
            <a:lvl1pPr>
              <a:defRPr/>
            </a:lvl1pPr>
          </a:lstStyle>
          <a:p>
            <a:pPr>
              <a:defRPr/>
            </a:pPr>
            <a:fld id="{EB1D4D93-33D9-4869-AC6E-9CC44CDADA5B}" type="datetimeFigureOut">
              <a:rPr lang="fr-FR"/>
              <a:pPr>
                <a:defRPr/>
              </a:pPr>
              <a:t>28/10/2013</a:t>
            </a:fld>
            <a:endParaRPr lang="fr-FR"/>
          </a:p>
        </p:txBody>
      </p:sp>
    </p:spTree>
    <p:extLst>
      <p:ext uri="{BB962C8B-B14F-4D97-AF65-F5344CB8AC3E}">
        <p14:creationId xmlns:p14="http://schemas.microsoft.com/office/powerpoint/2010/main" val="1620582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627313" y="274638"/>
            <a:ext cx="6059487"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827088" y="1600200"/>
            <a:ext cx="3852862"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32350" y="1600200"/>
            <a:ext cx="3854450"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6" name="Rectangle 6"/>
          <p:cNvSpPr>
            <a:spLocks noGrp="1" noChangeArrowheads="1"/>
          </p:cNvSpPr>
          <p:nvPr>
            <p:ph type="sldNum" sz="quarter" idx="11"/>
          </p:nvPr>
        </p:nvSpPr>
        <p:spPr>
          <a:ln/>
        </p:spPr>
        <p:txBody>
          <a:bodyPr/>
          <a:lstStyle>
            <a:lvl1pPr>
              <a:defRPr/>
            </a:lvl1pPr>
          </a:lstStyle>
          <a:p>
            <a:pPr>
              <a:defRPr/>
            </a:pPr>
            <a:fld id="{73FB2217-071E-4D3E-B8D8-562EC946D73B}" type="slidenum">
              <a:rPr lang="fr-FR"/>
              <a:pPr>
                <a:defRPr/>
              </a:pPr>
              <a:t>‹N°›</a:t>
            </a:fld>
            <a:endParaRPr lang="fr-FR"/>
          </a:p>
        </p:txBody>
      </p:sp>
      <p:sp>
        <p:nvSpPr>
          <p:cNvPr id="7" name="Rectangle 11"/>
          <p:cNvSpPr>
            <a:spLocks noGrp="1" noChangeArrowheads="1"/>
          </p:cNvSpPr>
          <p:nvPr>
            <p:ph type="dt" sz="half" idx="12"/>
          </p:nvPr>
        </p:nvSpPr>
        <p:spPr>
          <a:ln/>
        </p:spPr>
        <p:txBody>
          <a:bodyPr/>
          <a:lstStyle>
            <a:lvl1pPr>
              <a:defRPr/>
            </a:lvl1pPr>
          </a:lstStyle>
          <a:p>
            <a:pPr>
              <a:defRPr/>
            </a:pPr>
            <a:fld id="{A1D00A13-CD70-41C5-8B41-7C88E6CD25CE}" type="datetimeFigureOut">
              <a:rPr lang="fr-FR"/>
              <a:pPr>
                <a:defRPr/>
              </a:pPr>
              <a:t>28/10/2013</a:t>
            </a:fld>
            <a:endParaRPr lang="fr-FR"/>
          </a:p>
        </p:txBody>
      </p:sp>
    </p:spTree>
    <p:extLst>
      <p:ext uri="{BB962C8B-B14F-4D97-AF65-F5344CB8AC3E}">
        <p14:creationId xmlns:p14="http://schemas.microsoft.com/office/powerpoint/2010/main" val="3907084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2627313" y="274638"/>
            <a:ext cx="6059487" cy="1143000"/>
          </a:xfr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827088" y="1600200"/>
            <a:ext cx="7859712"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827088" y="3938588"/>
            <a:ext cx="7859712"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6" name="Rectangle 6"/>
          <p:cNvSpPr>
            <a:spLocks noGrp="1" noChangeArrowheads="1"/>
          </p:cNvSpPr>
          <p:nvPr>
            <p:ph type="sldNum" sz="quarter" idx="11"/>
          </p:nvPr>
        </p:nvSpPr>
        <p:spPr>
          <a:ln/>
        </p:spPr>
        <p:txBody>
          <a:bodyPr/>
          <a:lstStyle>
            <a:lvl1pPr>
              <a:defRPr/>
            </a:lvl1pPr>
          </a:lstStyle>
          <a:p>
            <a:pPr>
              <a:defRPr/>
            </a:pPr>
            <a:fld id="{F3DF945B-9459-4583-8A01-80A678E599BF}" type="slidenum">
              <a:rPr lang="fr-FR"/>
              <a:pPr>
                <a:defRPr/>
              </a:pPr>
              <a:t>‹N°›</a:t>
            </a:fld>
            <a:endParaRPr lang="fr-FR"/>
          </a:p>
        </p:txBody>
      </p:sp>
      <p:sp>
        <p:nvSpPr>
          <p:cNvPr id="7" name="Rectangle 11"/>
          <p:cNvSpPr>
            <a:spLocks noGrp="1" noChangeArrowheads="1"/>
          </p:cNvSpPr>
          <p:nvPr>
            <p:ph type="dt" sz="half" idx="12"/>
          </p:nvPr>
        </p:nvSpPr>
        <p:spPr>
          <a:ln/>
        </p:spPr>
        <p:txBody>
          <a:bodyPr/>
          <a:lstStyle>
            <a:lvl1pPr>
              <a:defRPr/>
            </a:lvl1pPr>
          </a:lstStyle>
          <a:p>
            <a:pPr>
              <a:defRPr/>
            </a:pPr>
            <a:fld id="{EDD739D8-DB15-4B57-97F0-DA5AD169C632}" type="datetimeFigureOut">
              <a:rPr lang="fr-FR"/>
              <a:pPr>
                <a:defRPr/>
              </a:pPr>
              <a:t>28/10/2013</a:t>
            </a:fld>
            <a:endParaRPr lang="fr-FR"/>
          </a:p>
        </p:txBody>
      </p:sp>
    </p:spTree>
    <p:extLst>
      <p:ext uri="{BB962C8B-B14F-4D97-AF65-F5344CB8AC3E}">
        <p14:creationId xmlns:p14="http://schemas.microsoft.com/office/powerpoint/2010/main" val="5169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p:txBody>
          <a:bodyPr/>
          <a:lstStyle>
            <a:lvl1pPr>
              <a:defRPr/>
            </a:lvl1pPr>
          </a:lstStyle>
          <a:p>
            <a:pPr>
              <a:defRPr/>
            </a:pPr>
            <a:r>
              <a:rPr lang="fr-FR"/>
              <a:t>L’innovation en bibliothèque</a:t>
            </a:r>
          </a:p>
        </p:txBody>
      </p:sp>
      <p:sp>
        <p:nvSpPr>
          <p:cNvPr id="5" name="Rectangle 6"/>
          <p:cNvSpPr>
            <a:spLocks noGrp="1" noChangeArrowheads="1"/>
          </p:cNvSpPr>
          <p:nvPr>
            <p:ph type="sldNum" sz="quarter" idx="11"/>
          </p:nvPr>
        </p:nvSpPr>
        <p:spPr/>
        <p:txBody>
          <a:bodyPr/>
          <a:lstStyle>
            <a:lvl1pPr>
              <a:defRPr smtClean="0"/>
            </a:lvl1pPr>
          </a:lstStyle>
          <a:p>
            <a:pPr>
              <a:defRPr/>
            </a:pPr>
            <a:fld id="{123CAD83-204C-42EA-81B5-DBD12F0B601C}" type="slidenum">
              <a:rPr lang="fr-FR"/>
              <a:pPr>
                <a:defRPr/>
              </a:pPr>
              <a:t>‹N°›</a:t>
            </a:fld>
            <a:endParaRPr lang="fr-FR"/>
          </a:p>
        </p:txBody>
      </p:sp>
      <p:sp>
        <p:nvSpPr>
          <p:cNvPr id="6" name="Rectangle 11"/>
          <p:cNvSpPr>
            <a:spLocks noGrp="1" noChangeArrowheads="1"/>
          </p:cNvSpPr>
          <p:nvPr>
            <p:ph type="dt" sz="half" idx="12"/>
          </p:nvPr>
        </p:nvSpPr>
        <p:spPr/>
        <p:txBody>
          <a:bodyPr/>
          <a:lstStyle>
            <a:lvl1pPr>
              <a:defRPr/>
            </a:lvl1pPr>
          </a:lstStyle>
          <a:p>
            <a:pPr>
              <a:defRPr/>
            </a:pPr>
            <a:fld id="{AF7905C9-37D2-4C75-BB9E-749BC77BD8CC}" type="datetimeFigureOut">
              <a:rPr lang="fr-FR"/>
              <a:pPr>
                <a:defRPr/>
              </a:pPr>
              <a:t>28/10/2013</a:t>
            </a:fld>
            <a:endParaRPr lang="fr-FR" dirty="0"/>
          </a:p>
        </p:txBody>
      </p:sp>
    </p:spTree>
    <p:extLst>
      <p:ext uri="{BB962C8B-B14F-4D97-AF65-F5344CB8AC3E}">
        <p14:creationId xmlns:p14="http://schemas.microsoft.com/office/powerpoint/2010/main" val="384942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5" name="Rectangle 6"/>
          <p:cNvSpPr>
            <a:spLocks noGrp="1" noChangeArrowheads="1"/>
          </p:cNvSpPr>
          <p:nvPr>
            <p:ph type="sldNum" sz="quarter" idx="11"/>
          </p:nvPr>
        </p:nvSpPr>
        <p:spPr>
          <a:ln/>
        </p:spPr>
        <p:txBody>
          <a:bodyPr/>
          <a:lstStyle>
            <a:lvl1pPr>
              <a:defRPr/>
            </a:lvl1pPr>
          </a:lstStyle>
          <a:p>
            <a:pPr>
              <a:defRPr/>
            </a:pPr>
            <a:fld id="{BE8C70F5-D15B-4492-A4D4-087BA0A92F46}" type="slidenum">
              <a:rPr lang="fr-FR"/>
              <a:pPr>
                <a:defRPr/>
              </a:pPr>
              <a:t>‹N°›</a:t>
            </a:fld>
            <a:endParaRPr lang="fr-FR"/>
          </a:p>
        </p:txBody>
      </p:sp>
      <p:sp>
        <p:nvSpPr>
          <p:cNvPr id="6" name="Rectangle 11"/>
          <p:cNvSpPr>
            <a:spLocks noGrp="1" noChangeArrowheads="1"/>
          </p:cNvSpPr>
          <p:nvPr>
            <p:ph type="dt" sz="half" idx="12"/>
          </p:nvPr>
        </p:nvSpPr>
        <p:spPr>
          <a:ln/>
        </p:spPr>
        <p:txBody>
          <a:bodyPr/>
          <a:lstStyle>
            <a:lvl1pPr>
              <a:defRPr/>
            </a:lvl1pPr>
          </a:lstStyle>
          <a:p>
            <a:pPr>
              <a:defRPr/>
            </a:pPr>
            <a:fld id="{F1DC7AC4-3863-4AFB-A961-11FF5A423BA9}" type="datetimeFigureOut">
              <a:rPr lang="fr-FR"/>
              <a:pPr>
                <a:defRPr/>
              </a:pPr>
              <a:t>28/10/2013</a:t>
            </a:fld>
            <a:endParaRPr lang="fr-FR"/>
          </a:p>
        </p:txBody>
      </p:sp>
    </p:spTree>
    <p:extLst>
      <p:ext uri="{BB962C8B-B14F-4D97-AF65-F5344CB8AC3E}">
        <p14:creationId xmlns:p14="http://schemas.microsoft.com/office/powerpoint/2010/main" val="3709217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27088" y="1600200"/>
            <a:ext cx="38528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32350" y="1600200"/>
            <a:ext cx="38544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6" name="Rectangle 6"/>
          <p:cNvSpPr>
            <a:spLocks noGrp="1" noChangeArrowheads="1"/>
          </p:cNvSpPr>
          <p:nvPr>
            <p:ph type="sldNum" sz="quarter" idx="11"/>
          </p:nvPr>
        </p:nvSpPr>
        <p:spPr>
          <a:ln/>
        </p:spPr>
        <p:txBody>
          <a:bodyPr/>
          <a:lstStyle>
            <a:lvl1pPr>
              <a:defRPr/>
            </a:lvl1pPr>
          </a:lstStyle>
          <a:p>
            <a:pPr>
              <a:defRPr/>
            </a:pPr>
            <a:fld id="{BEB2E621-D9E1-4C5A-8B8D-505B05B380D7}" type="slidenum">
              <a:rPr lang="fr-FR"/>
              <a:pPr>
                <a:defRPr/>
              </a:pPr>
              <a:t>‹N°›</a:t>
            </a:fld>
            <a:endParaRPr lang="fr-FR"/>
          </a:p>
        </p:txBody>
      </p:sp>
      <p:sp>
        <p:nvSpPr>
          <p:cNvPr id="7" name="Rectangle 11"/>
          <p:cNvSpPr>
            <a:spLocks noGrp="1" noChangeArrowheads="1"/>
          </p:cNvSpPr>
          <p:nvPr>
            <p:ph type="dt" sz="half" idx="12"/>
          </p:nvPr>
        </p:nvSpPr>
        <p:spPr>
          <a:ln/>
        </p:spPr>
        <p:txBody>
          <a:bodyPr/>
          <a:lstStyle>
            <a:lvl1pPr>
              <a:defRPr/>
            </a:lvl1pPr>
          </a:lstStyle>
          <a:p>
            <a:pPr>
              <a:defRPr/>
            </a:pPr>
            <a:fld id="{366DB5FE-A7E0-4361-BB04-1328A80205F0}" type="datetimeFigureOut">
              <a:rPr lang="fr-FR"/>
              <a:pPr>
                <a:defRPr/>
              </a:pPr>
              <a:t>28/10/2013</a:t>
            </a:fld>
            <a:endParaRPr lang="fr-FR"/>
          </a:p>
        </p:txBody>
      </p:sp>
    </p:spTree>
    <p:extLst>
      <p:ext uri="{BB962C8B-B14F-4D97-AF65-F5344CB8AC3E}">
        <p14:creationId xmlns:p14="http://schemas.microsoft.com/office/powerpoint/2010/main" val="2829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8" name="Rectangle 6"/>
          <p:cNvSpPr>
            <a:spLocks noGrp="1" noChangeArrowheads="1"/>
          </p:cNvSpPr>
          <p:nvPr>
            <p:ph type="sldNum" sz="quarter" idx="11"/>
          </p:nvPr>
        </p:nvSpPr>
        <p:spPr>
          <a:ln/>
        </p:spPr>
        <p:txBody>
          <a:bodyPr/>
          <a:lstStyle>
            <a:lvl1pPr>
              <a:defRPr/>
            </a:lvl1pPr>
          </a:lstStyle>
          <a:p>
            <a:pPr>
              <a:defRPr/>
            </a:pPr>
            <a:fld id="{B4F043D7-EEC2-4008-A845-79D24472F1D1}" type="slidenum">
              <a:rPr lang="fr-FR"/>
              <a:pPr>
                <a:defRPr/>
              </a:pPr>
              <a:t>‹N°›</a:t>
            </a:fld>
            <a:endParaRPr lang="fr-FR"/>
          </a:p>
        </p:txBody>
      </p:sp>
      <p:sp>
        <p:nvSpPr>
          <p:cNvPr id="9" name="Rectangle 11"/>
          <p:cNvSpPr>
            <a:spLocks noGrp="1" noChangeArrowheads="1"/>
          </p:cNvSpPr>
          <p:nvPr>
            <p:ph type="dt" sz="half" idx="12"/>
          </p:nvPr>
        </p:nvSpPr>
        <p:spPr>
          <a:ln/>
        </p:spPr>
        <p:txBody>
          <a:bodyPr/>
          <a:lstStyle>
            <a:lvl1pPr>
              <a:defRPr/>
            </a:lvl1pPr>
          </a:lstStyle>
          <a:p>
            <a:pPr>
              <a:defRPr/>
            </a:pPr>
            <a:fld id="{0A15351A-7B28-4562-B092-C74D1FEA7B7B}" type="datetimeFigureOut">
              <a:rPr lang="fr-FR"/>
              <a:pPr>
                <a:defRPr/>
              </a:pPr>
              <a:t>28/10/2013</a:t>
            </a:fld>
            <a:endParaRPr lang="fr-FR"/>
          </a:p>
        </p:txBody>
      </p:sp>
    </p:spTree>
    <p:extLst>
      <p:ext uri="{BB962C8B-B14F-4D97-AF65-F5344CB8AC3E}">
        <p14:creationId xmlns:p14="http://schemas.microsoft.com/office/powerpoint/2010/main" val="383284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4" name="Rectangle 6"/>
          <p:cNvSpPr>
            <a:spLocks noGrp="1" noChangeArrowheads="1"/>
          </p:cNvSpPr>
          <p:nvPr>
            <p:ph type="sldNum" sz="quarter" idx="11"/>
          </p:nvPr>
        </p:nvSpPr>
        <p:spPr>
          <a:ln/>
        </p:spPr>
        <p:txBody>
          <a:bodyPr/>
          <a:lstStyle>
            <a:lvl1pPr>
              <a:defRPr/>
            </a:lvl1pPr>
          </a:lstStyle>
          <a:p>
            <a:pPr>
              <a:defRPr/>
            </a:pPr>
            <a:fld id="{D48FAEFF-944C-450B-BE25-F83D37EEB887}" type="slidenum">
              <a:rPr lang="fr-FR"/>
              <a:pPr>
                <a:defRPr/>
              </a:pPr>
              <a:t>‹N°›</a:t>
            </a:fld>
            <a:endParaRPr lang="fr-FR"/>
          </a:p>
        </p:txBody>
      </p:sp>
      <p:sp>
        <p:nvSpPr>
          <p:cNvPr id="5" name="Rectangle 11"/>
          <p:cNvSpPr>
            <a:spLocks noGrp="1" noChangeArrowheads="1"/>
          </p:cNvSpPr>
          <p:nvPr>
            <p:ph type="dt" sz="half" idx="12"/>
          </p:nvPr>
        </p:nvSpPr>
        <p:spPr>
          <a:ln/>
        </p:spPr>
        <p:txBody>
          <a:bodyPr/>
          <a:lstStyle>
            <a:lvl1pPr>
              <a:defRPr/>
            </a:lvl1pPr>
          </a:lstStyle>
          <a:p>
            <a:pPr>
              <a:defRPr/>
            </a:pPr>
            <a:fld id="{293FE225-FA41-4DA1-98B0-6A9524084E16}" type="datetimeFigureOut">
              <a:rPr lang="fr-FR"/>
              <a:pPr>
                <a:defRPr/>
              </a:pPr>
              <a:t>28/10/2013</a:t>
            </a:fld>
            <a:endParaRPr lang="fr-FR"/>
          </a:p>
        </p:txBody>
      </p:sp>
    </p:spTree>
    <p:extLst>
      <p:ext uri="{BB962C8B-B14F-4D97-AF65-F5344CB8AC3E}">
        <p14:creationId xmlns:p14="http://schemas.microsoft.com/office/powerpoint/2010/main" val="2680064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3" name="Rectangle 6"/>
          <p:cNvSpPr>
            <a:spLocks noGrp="1" noChangeArrowheads="1"/>
          </p:cNvSpPr>
          <p:nvPr>
            <p:ph type="sldNum" sz="quarter" idx="11"/>
          </p:nvPr>
        </p:nvSpPr>
        <p:spPr>
          <a:ln/>
        </p:spPr>
        <p:txBody>
          <a:bodyPr/>
          <a:lstStyle>
            <a:lvl1pPr>
              <a:defRPr/>
            </a:lvl1pPr>
          </a:lstStyle>
          <a:p>
            <a:pPr>
              <a:defRPr/>
            </a:pPr>
            <a:fld id="{44CD5443-F58B-4FA2-8706-92C90C79DC66}" type="slidenum">
              <a:rPr lang="fr-FR"/>
              <a:pPr>
                <a:defRPr/>
              </a:pPr>
              <a:t>‹N°›</a:t>
            </a:fld>
            <a:endParaRPr lang="fr-FR"/>
          </a:p>
        </p:txBody>
      </p:sp>
      <p:sp>
        <p:nvSpPr>
          <p:cNvPr id="4" name="Rectangle 11"/>
          <p:cNvSpPr>
            <a:spLocks noGrp="1" noChangeArrowheads="1"/>
          </p:cNvSpPr>
          <p:nvPr>
            <p:ph type="dt" sz="half" idx="12"/>
          </p:nvPr>
        </p:nvSpPr>
        <p:spPr>
          <a:ln/>
        </p:spPr>
        <p:txBody>
          <a:bodyPr/>
          <a:lstStyle>
            <a:lvl1pPr>
              <a:defRPr/>
            </a:lvl1pPr>
          </a:lstStyle>
          <a:p>
            <a:pPr>
              <a:defRPr/>
            </a:pPr>
            <a:fld id="{2266E42E-930B-4A23-9ECC-B122B84EFB4C}" type="datetimeFigureOut">
              <a:rPr lang="fr-FR"/>
              <a:pPr>
                <a:defRPr/>
              </a:pPr>
              <a:t>28/10/2013</a:t>
            </a:fld>
            <a:endParaRPr lang="fr-FR"/>
          </a:p>
        </p:txBody>
      </p:sp>
    </p:spTree>
    <p:extLst>
      <p:ext uri="{BB962C8B-B14F-4D97-AF65-F5344CB8AC3E}">
        <p14:creationId xmlns:p14="http://schemas.microsoft.com/office/powerpoint/2010/main" val="312556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6" name="Rectangle 6"/>
          <p:cNvSpPr>
            <a:spLocks noGrp="1" noChangeArrowheads="1"/>
          </p:cNvSpPr>
          <p:nvPr>
            <p:ph type="sldNum" sz="quarter" idx="11"/>
          </p:nvPr>
        </p:nvSpPr>
        <p:spPr>
          <a:ln/>
        </p:spPr>
        <p:txBody>
          <a:bodyPr/>
          <a:lstStyle>
            <a:lvl1pPr>
              <a:defRPr/>
            </a:lvl1pPr>
          </a:lstStyle>
          <a:p>
            <a:pPr>
              <a:defRPr/>
            </a:pPr>
            <a:fld id="{80797DFC-731F-4E46-BBE3-D5607497A374}" type="slidenum">
              <a:rPr lang="fr-FR"/>
              <a:pPr>
                <a:defRPr/>
              </a:pPr>
              <a:t>‹N°›</a:t>
            </a:fld>
            <a:endParaRPr lang="fr-FR"/>
          </a:p>
        </p:txBody>
      </p:sp>
      <p:sp>
        <p:nvSpPr>
          <p:cNvPr id="7" name="Rectangle 11"/>
          <p:cNvSpPr>
            <a:spLocks noGrp="1" noChangeArrowheads="1"/>
          </p:cNvSpPr>
          <p:nvPr>
            <p:ph type="dt" sz="half" idx="12"/>
          </p:nvPr>
        </p:nvSpPr>
        <p:spPr>
          <a:ln/>
        </p:spPr>
        <p:txBody>
          <a:bodyPr/>
          <a:lstStyle>
            <a:lvl1pPr>
              <a:defRPr/>
            </a:lvl1pPr>
          </a:lstStyle>
          <a:p>
            <a:pPr>
              <a:defRPr/>
            </a:pPr>
            <a:fld id="{658AA371-69CB-4A85-9D3B-DAF71453C05E}" type="datetimeFigureOut">
              <a:rPr lang="fr-FR"/>
              <a:pPr>
                <a:defRPr/>
              </a:pPr>
              <a:t>28/10/2013</a:t>
            </a:fld>
            <a:endParaRPr lang="fr-FR"/>
          </a:p>
        </p:txBody>
      </p:sp>
    </p:spTree>
    <p:extLst>
      <p:ext uri="{BB962C8B-B14F-4D97-AF65-F5344CB8AC3E}">
        <p14:creationId xmlns:p14="http://schemas.microsoft.com/office/powerpoint/2010/main" val="1170726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r>
              <a:rPr lang="fr-FR"/>
              <a:t>Ma bibliothèque sur </a:t>
            </a:r>
            <a:r>
              <a:rPr lang="fr-FR" i="1"/>
              <a:t>Facebook</a:t>
            </a:r>
            <a:r>
              <a:rPr lang="fr-FR"/>
              <a:t> ?</a:t>
            </a:r>
          </a:p>
        </p:txBody>
      </p:sp>
      <p:sp>
        <p:nvSpPr>
          <p:cNvPr id="6" name="Rectangle 6"/>
          <p:cNvSpPr>
            <a:spLocks noGrp="1" noChangeArrowheads="1"/>
          </p:cNvSpPr>
          <p:nvPr>
            <p:ph type="sldNum" sz="quarter" idx="11"/>
          </p:nvPr>
        </p:nvSpPr>
        <p:spPr>
          <a:ln/>
        </p:spPr>
        <p:txBody>
          <a:bodyPr/>
          <a:lstStyle>
            <a:lvl1pPr>
              <a:defRPr/>
            </a:lvl1pPr>
          </a:lstStyle>
          <a:p>
            <a:pPr>
              <a:defRPr/>
            </a:pPr>
            <a:fld id="{DF4C109A-4702-4015-ADDD-8BAAE8348008}" type="slidenum">
              <a:rPr lang="fr-FR"/>
              <a:pPr>
                <a:defRPr/>
              </a:pPr>
              <a:t>‹N°›</a:t>
            </a:fld>
            <a:endParaRPr lang="fr-FR"/>
          </a:p>
        </p:txBody>
      </p:sp>
      <p:sp>
        <p:nvSpPr>
          <p:cNvPr id="7" name="Rectangle 11"/>
          <p:cNvSpPr>
            <a:spLocks noGrp="1" noChangeArrowheads="1"/>
          </p:cNvSpPr>
          <p:nvPr>
            <p:ph type="dt" sz="half" idx="12"/>
          </p:nvPr>
        </p:nvSpPr>
        <p:spPr>
          <a:ln/>
        </p:spPr>
        <p:txBody>
          <a:bodyPr/>
          <a:lstStyle>
            <a:lvl1pPr>
              <a:defRPr/>
            </a:lvl1pPr>
          </a:lstStyle>
          <a:p>
            <a:pPr>
              <a:defRPr/>
            </a:pPr>
            <a:fld id="{058EF87E-A642-4F26-906C-C1EF0B0CC91D}" type="datetimeFigureOut">
              <a:rPr lang="fr-FR"/>
              <a:pPr>
                <a:defRPr/>
              </a:pPr>
              <a:t>28/10/2013</a:t>
            </a:fld>
            <a:endParaRPr lang="fr-FR"/>
          </a:p>
        </p:txBody>
      </p:sp>
    </p:spTree>
    <p:extLst>
      <p:ext uri="{BB962C8B-B14F-4D97-AF65-F5344CB8AC3E}">
        <p14:creationId xmlns:p14="http://schemas.microsoft.com/office/powerpoint/2010/main" val="2611340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827088" y="1600200"/>
            <a:ext cx="785971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Click to edit Master text styles</a:t>
            </a:r>
          </a:p>
          <a:p>
            <a:pPr lvl="1"/>
            <a:r>
              <a:rPr lang="fr-FR" altLang="fr-FR" smtClean="0"/>
              <a:t>Second level</a:t>
            </a:r>
          </a:p>
          <a:p>
            <a:pPr lvl="2"/>
            <a:r>
              <a:rPr lang="fr-FR" altLang="fr-FR" smtClean="0"/>
              <a:t>Third level</a:t>
            </a:r>
          </a:p>
          <a:p>
            <a:pPr lvl="3"/>
            <a:r>
              <a:rPr lang="fr-FR" altLang="fr-FR" smtClean="0"/>
              <a:t>Fourth level</a:t>
            </a:r>
          </a:p>
          <a:p>
            <a:pPr lvl="4"/>
            <a:r>
              <a:rPr lang="fr-FR" altLang="fr-FR" smtClean="0"/>
              <a:t>Fifth level</a:t>
            </a:r>
          </a:p>
        </p:txBody>
      </p:sp>
      <p:sp>
        <p:nvSpPr>
          <p:cNvPr id="1029" name="Rectangle 5"/>
          <p:cNvSpPr>
            <a:spLocks noGrp="1" noChangeArrowheads="1"/>
          </p:cNvSpPr>
          <p:nvPr>
            <p:ph type="ftr" sz="quarter" idx="3"/>
          </p:nvPr>
        </p:nvSpPr>
        <p:spPr bwMode="auto">
          <a:xfrm>
            <a:off x="2843213" y="6481763"/>
            <a:ext cx="40338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00" b="1">
                <a:solidFill>
                  <a:srgbClr val="CC0000"/>
                </a:solidFill>
                <a:latin typeface="+mn-lt"/>
              </a:defRPr>
            </a:lvl1pPr>
          </a:lstStyle>
          <a:p>
            <a:pPr>
              <a:defRPr/>
            </a:pPr>
            <a:r>
              <a:rPr lang="fr-FR"/>
              <a:t>Ma bibliothèque sur </a:t>
            </a:r>
            <a:r>
              <a:rPr lang="fr-FR" i="1"/>
              <a:t>Facebook</a:t>
            </a:r>
            <a:r>
              <a:rPr lang="fr-FR"/>
              <a:t> ?</a:t>
            </a:r>
          </a:p>
        </p:txBody>
      </p:sp>
      <p:sp>
        <p:nvSpPr>
          <p:cNvPr id="1030" name="Rectangle 6"/>
          <p:cNvSpPr>
            <a:spLocks noGrp="1" noChangeArrowheads="1"/>
          </p:cNvSpPr>
          <p:nvPr>
            <p:ph type="sldNum" sz="quarter" idx="4"/>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00" b="1" smtClean="0">
                <a:solidFill>
                  <a:srgbClr val="333333"/>
                </a:solidFill>
                <a:latin typeface="Verdana" panose="020B0604030504040204" pitchFamily="34" charset="0"/>
              </a:defRPr>
            </a:lvl1pPr>
          </a:lstStyle>
          <a:p>
            <a:pPr>
              <a:defRPr/>
            </a:pPr>
            <a:fld id="{771C557A-69CF-4A7F-8E36-7677844C341C}" type="slidenum">
              <a:rPr lang="fr-FR"/>
              <a:pPr>
                <a:defRPr/>
              </a:pPr>
              <a:t>‹N°›</a:t>
            </a:fld>
            <a:endParaRPr lang="fr-FR"/>
          </a:p>
        </p:txBody>
      </p:sp>
      <p:pic>
        <p:nvPicPr>
          <p:cNvPr id="2" name="Picture 23" descr="enssib_bandeau_rou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1196975"/>
            <a:ext cx="3683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4"/>
          <p:cNvSpPr>
            <a:spLocks noGrp="1" noChangeArrowheads="1"/>
          </p:cNvSpPr>
          <p:nvPr>
            <p:ph type="title"/>
          </p:nvPr>
        </p:nvSpPr>
        <p:spPr bwMode="auto">
          <a:xfrm>
            <a:off x="2627313" y="274638"/>
            <a:ext cx="60594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Click to edit Master title style</a:t>
            </a:r>
          </a:p>
        </p:txBody>
      </p:sp>
      <p:sp>
        <p:nvSpPr>
          <p:cNvPr id="1035" name="Rectangle 11"/>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Arial" charset="0"/>
              </a:defRPr>
            </a:lvl1pPr>
          </a:lstStyle>
          <a:p>
            <a:pPr>
              <a:defRPr/>
            </a:pPr>
            <a:fld id="{EE87C6A1-268D-4C84-AF41-FE790B156FEA}" type="datetimeFigureOut">
              <a:rPr lang="fr-FR"/>
              <a:pPr>
                <a:defRPr/>
              </a:pPr>
              <a:t>28/10/2013</a:t>
            </a:fld>
            <a:endParaRPr lang="fr-FR"/>
          </a:p>
        </p:txBody>
      </p:sp>
    </p:spTree>
  </p:cSld>
  <p:clrMap bg1="lt1" tx1="dk1" bg2="lt2" tx2="dk2" accent1="accent1" accent2="accent2" accent3="accent3" accent4="accent4" accent5="accent5" accent6="accent6" hlink="hlink" folHlink="folHlink"/>
  <p:sldLayoutIdLst>
    <p:sldLayoutId id="2147483836" r:id="rId1"/>
    <p:sldLayoutId id="2147483851"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hf hdr="0" dt="0"/>
  <p:txStyles>
    <p:titleStyle>
      <a:lvl1pPr algn="r" rtl="0" eaLnBrk="0" fontAlgn="base" hangingPunct="0">
        <a:spcBef>
          <a:spcPct val="0"/>
        </a:spcBef>
        <a:spcAft>
          <a:spcPct val="0"/>
        </a:spcAft>
        <a:defRPr sz="2000" b="1">
          <a:solidFill>
            <a:srgbClr val="CC0000"/>
          </a:solidFill>
          <a:latin typeface="+mj-lt"/>
          <a:ea typeface="+mj-ea"/>
          <a:cs typeface="+mj-cs"/>
        </a:defRPr>
      </a:lvl1pPr>
      <a:lvl2pPr algn="r" rtl="0" eaLnBrk="0" fontAlgn="base" hangingPunct="0">
        <a:spcBef>
          <a:spcPct val="0"/>
        </a:spcBef>
        <a:spcAft>
          <a:spcPct val="0"/>
        </a:spcAft>
        <a:defRPr sz="2000" b="1">
          <a:solidFill>
            <a:srgbClr val="CC0000"/>
          </a:solidFill>
          <a:latin typeface="Verdana" pitchFamily="34" charset="0"/>
        </a:defRPr>
      </a:lvl2pPr>
      <a:lvl3pPr algn="r" rtl="0" eaLnBrk="0" fontAlgn="base" hangingPunct="0">
        <a:spcBef>
          <a:spcPct val="0"/>
        </a:spcBef>
        <a:spcAft>
          <a:spcPct val="0"/>
        </a:spcAft>
        <a:defRPr sz="2000" b="1">
          <a:solidFill>
            <a:srgbClr val="CC0000"/>
          </a:solidFill>
          <a:latin typeface="Verdana" pitchFamily="34" charset="0"/>
        </a:defRPr>
      </a:lvl3pPr>
      <a:lvl4pPr algn="r" rtl="0" eaLnBrk="0" fontAlgn="base" hangingPunct="0">
        <a:spcBef>
          <a:spcPct val="0"/>
        </a:spcBef>
        <a:spcAft>
          <a:spcPct val="0"/>
        </a:spcAft>
        <a:defRPr sz="2000" b="1">
          <a:solidFill>
            <a:srgbClr val="CC0000"/>
          </a:solidFill>
          <a:latin typeface="Verdana" pitchFamily="34" charset="0"/>
        </a:defRPr>
      </a:lvl4pPr>
      <a:lvl5pPr algn="r" rtl="0" eaLnBrk="0" fontAlgn="base" hangingPunct="0">
        <a:spcBef>
          <a:spcPct val="0"/>
        </a:spcBef>
        <a:spcAft>
          <a:spcPct val="0"/>
        </a:spcAft>
        <a:defRPr sz="2000" b="1">
          <a:solidFill>
            <a:srgbClr val="CC0000"/>
          </a:solidFill>
          <a:latin typeface="Verdana" pitchFamily="34" charset="0"/>
        </a:defRPr>
      </a:lvl5pPr>
      <a:lvl6pPr marL="457200" algn="r" rtl="0" fontAlgn="base">
        <a:spcBef>
          <a:spcPct val="0"/>
        </a:spcBef>
        <a:spcAft>
          <a:spcPct val="0"/>
        </a:spcAft>
        <a:defRPr sz="2000" b="1">
          <a:solidFill>
            <a:srgbClr val="CC0000"/>
          </a:solidFill>
          <a:latin typeface="Verdana" pitchFamily="34" charset="0"/>
        </a:defRPr>
      </a:lvl6pPr>
      <a:lvl7pPr marL="914400" algn="r" rtl="0" fontAlgn="base">
        <a:spcBef>
          <a:spcPct val="0"/>
        </a:spcBef>
        <a:spcAft>
          <a:spcPct val="0"/>
        </a:spcAft>
        <a:defRPr sz="2000" b="1">
          <a:solidFill>
            <a:srgbClr val="CC0000"/>
          </a:solidFill>
          <a:latin typeface="Verdana" pitchFamily="34" charset="0"/>
        </a:defRPr>
      </a:lvl7pPr>
      <a:lvl8pPr marL="1371600" algn="r" rtl="0" fontAlgn="base">
        <a:spcBef>
          <a:spcPct val="0"/>
        </a:spcBef>
        <a:spcAft>
          <a:spcPct val="0"/>
        </a:spcAft>
        <a:defRPr sz="2000" b="1">
          <a:solidFill>
            <a:srgbClr val="CC0000"/>
          </a:solidFill>
          <a:latin typeface="Verdana" pitchFamily="34" charset="0"/>
        </a:defRPr>
      </a:lvl8pPr>
      <a:lvl9pPr marL="1828800" algn="r" rtl="0" fontAlgn="base">
        <a:spcBef>
          <a:spcPct val="0"/>
        </a:spcBef>
        <a:spcAft>
          <a:spcPct val="0"/>
        </a:spcAft>
        <a:defRPr sz="2000" b="1">
          <a:solidFill>
            <a:srgbClr val="CC0000"/>
          </a:solidFill>
          <a:latin typeface="Verdana" pitchFamily="34" charset="0"/>
        </a:defRPr>
      </a:lvl9pPr>
    </p:titleStyle>
    <p:bodyStyle>
      <a:lvl1pPr marL="342900" indent="-342900" algn="l" rtl="0" eaLnBrk="0" fontAlgn="base" hangingPunct="0">
        <a:spcBef>
          <a:spcPct val="20000"/>
        </a:spcBef>
        <a:spcAft>
          <a:spcPct val="0"/>
        </a:spcAft>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b="1">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thomas.chaimbault@enssib.f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bexarbibliotech.org/"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hyperlink" Target="http://www.momoy.com/2009/03/14/hj%C3%B8rring-ultra-modern-library-design-by-bosch-fjord/"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slideshare.net/Faerim/mobile-fc2011" TargetMode="External"/><Relationship Id="rId3" Type="http://schemas.openxmlformats.org/officeDocument/2006/relationships/notesSlide" Target="../notesSlides/notesSlide23.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library.hud.ac.uk/catlink/bib/380723/cl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7.xml"/><Relationship Id="rId7"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oleObject" Target="../embeddings/oleObject3.bin"/><Relationship Id="rId10" Type="http://schemas.openxmlformats.org/officeDocument/2006/relationships/oleObject" Target="../embeddings/oleObject5.bin"/><Relationship Id="rId4" Type="http://schemas.openxmlformats.org/officeDocument/2006/relationships/hyperlink" Target="http://itunes.apple.com/fr/app/ocls-shake-it!/id380507093?mt=8" TargetMode="External"/><Relationship Id="rId9" Type="http://schemas.openxmlformats.org/officeDocument/2006/relationships/hyperlink" Target="http://genie.library.oregonstate.ed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GtXS0WyqN8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flickr.com/photos/25095603@N07/sets/72157625028207818/with/502357412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twitpic.com/83fjg5"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hyperlink" Target="http://teamscarlet.wordpress.com/"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hyperlink" Target="http://www.youtube.com/watch?v=mG7XzxnlpsA&amp;list=PL74F36612EC1B2AF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33.xml"/><Relationship Id="rId7" Type="http://schemas.openxmlformats.org/officeDocument/2006/relationships/hyperlink" Target="http://www.slideshare.net/Risu/twitter-facebook-mais-que-font-les-bibliothques-sur-ces-rseaux" TargetMode="Externa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hyperlink" Target="http://www.lib.ncsu.edu/wolfwalk/"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docstoc.com/docs/62684976/M1_NCSU"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hyperlink" Target="http://www.pragmazic.net/" TargetMode="External"/><Relationship Id="rId7"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tipes.wordpress.com/2009/11/17/ressources-educatives-libres-dans-le-monde-francophone/" TargetMode="External"/><Relationship Id="rId4" Type="http://schemas.openxmlformats.org/officeDocument/2006/relationships/hyperlink" Target="http://atelier-multimedia.bm-limoges.fr/?tag=la-sourc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joemurphylibraryfuture.com/foursquare-conferences/"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58.png"/><Relationship Id="rId4" Type="http://schemas.openxmlformats.org/officeDocument/2006/relationships/oleObject" Target="../embeddings/oleObject7.bin"/></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hyperlink" Target="http://www.bibliobsession.net/2013/04/29/mediation-les-verdicts-des-mediatheques-de-massy/" TargetMode="Externa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oecd.org/governance/publicsectorinnovation.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vagabondages.org/"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6.png"/><Relationship Id="rId5" Type="http://schemas.openxmlformats.org/officeDocument/2006/relationships/hyperlink" Target="http://vidberg.blog.lemonde.fr/2012/10/19/mefiez-vous-des-reseaux-sociaux/" TargetMode="External"/><Relationship Id="rId4" Type="http://schemas.openxmlformats.org/officeDocument/2006/relationships/hyperlink" Target="http://www.slideshare.net/Faeri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design-territoire-alternatives.fr/"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0"/>
          </p:nvPr>
        </p:nvSpPr>
        <p:spPr/>
        <p:txBody>
          <a:bodyPr/>
          <a:lstStyle/>
          <a:p>
            <a:pPr>
              <a:defRPr/>
            </a:pPr>
            <a:r>
              <a:rPr lang="fr-FR" dirty="0"/>
              <a:t>L’innovation en bibliothèque </a:t>
            </a:r>
          </a:p>
        </p:txBody>
      </p:sp>
      <p:sp>
        <p:nvSpPr>
          <p:cNvPr id="5123"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3A043BCB-45D6-4553-A573-FAF2F74E6C85}" type="slidenum">
              <a:rPr lang="fr-FR" sz="900">
                <a:solidFill>
                  <a:srgbClr val="333333"/>
                </a:solidFill>
              </a:rPr>
              <a:pPr>
                <a:spcBef>
                  <a:spcPct val="0"/>
                </a:spcBef>
                <a:buFontTx/>
                <a:buNone/>
              </a:pPr>
              <a:t>1</a:t>
            </a:fld>
            <a:endParaRPr lang="fr-FR" sz="900">
              <a:solidFill>
                <a:srgbClr val="333333"/>
              </a:solidFill>
            </a:endParaRPr>
          </a:p>
        </p:txBody>
      </p:sp>
      <p:sp>
        <p:nvSpPr>
          <p:cNvPr id="5124" name="Rectangle 2"/>
          <p:cNvSpPr>
            <a:spLocks noGrp="1" noChangeArrowheads="1"/>
          </p:cNvSpPr>
          <p:nvPr>
            <p:ph type="ctrTitle"/>
          </p:nvPr>
        </p:nvSpPr>
        <p:spPr/>
        <p:txBody>
          <a:bodyPr/>
          <a:lstStyle/>
          <a:p>
            <a:pPr algn="ctr" eaLnBrk="1" hangingPunct="1"/>
            <a:r>
              <a:rPr lang="fr-FR" altLang="fr-FR" sz="2400" smtClean="0"/>
              <a:t>Innover en bibliothèque publique</a:t>
            </a:r>
          </a:p>
        </p:txBody>
      </p:sp>
      <p:sp>
        <p:nvSpPr>
          <p:cNvPr id="5125" name="Rectangle 3"/>
          <p:cNvSpPr>
            <a:spLocks noGrp="1" noChangeArrowheads="1"/>
          </p:cNvSpPr>
          <p:nvPr>
            <p:ph type="subTitle" idx="1"/>
          </p:nvPr>
        </p:nvSpPr>
        <p:spPr/>
        <p:txBody>
          <a:bodyPr/>
          <a:lstStyle/>
          <a:p>
            <a:pPr eaLnBrk="1" hangingPunct="1"/>
            <a:r>
              <a:rPr lang="fr-FR" altLang="fr-FR" sz="2000" b="0" smtClean="0"/>
              <a:t>Thomas Chaimbault</a:t>
            </a:r>
            <a:br>
              <a:rPr lang="fr-FR" altLang="fr-FR" sz="2000" b="0" smtClean="0"/>
            </a:br>
            <a:r>
              <a:rPr lang="fr-FR" altLang="fr-FR" sz="2000" b="0" smtClean="0">
                <a:hlinkClick r:id="rId3"/>
              </a:rPr>
              <a:t>thomas.chaimbault@enssib.fr</a:t>
            </a:r>
            <a:r>
              <a:rPr lang="fr-FR" altLang="fr-FR" sz="2000" b="0" smtClean="0"/>
              <a:t> </a:t>
            </a:r>
            <a:br>
              <a:rPr lang="fr-FR" altLang="fr-FR" sz="2000" b="0" smtClean="0"/>
            </a:br>
            <a:endParaRPr lang="fr-FR" altLang="fr-FR" sz="2000" b="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fr-FR" altLang="fr-FR" smtClean="0">
                <a:solidFill>
                  <a:srgbClr val="C00000"/>
                </a:solidFill>
              </a:rPr>
              <a:t>1.Innover en bibliothèque publique? </a:t>
            </a:r>
            <a:br>
              <a:rPr lang="fr-FR" altLang="fr-FR" smtClean="0">
                <a:solidFill>
                  <a:srgbClr val="C00000"/>
                </a:solidFill>
              </a:rPr>
            </a:br>
            <a:r>
              <a:rPr lang="fr-FR" altLang="fr-FR" b="0" smtClean="0">
                <a:solidFill>
                  <a:srgbClr val="C00000"/>
                </a:solidFill>
              </a:rPr>
              <a:t>1.1. Qu’est-ce qu’innover ? </a:t>
            </a:r>
            <a:endParaRPr lang="fr-FR" altLang="fr-FR" b="0" smtClean="0"/>
          </a:p>
        </p:txBody>
      </p:sp>
      <p:sp>
        <p:nvSpPr>
          <p:cNvPr id="57347" name="Rectangle 3"/>
          <p:cNvSpPr>
            <a:spLocks noGrp="1" noChangeArrowheads="1"/>
          </p:cNvSpPr>
          <p:nvPr>
            <p:ph sz="half" idx="1"/>
          </p:nvPr>
        </p:nvSpPr>
        <p:spPr/>
        <p:txBody>
          <a:bodyPr/>
          <a:lstStyle/>
          <a:p>
            <a:pPr marL="0" indent="0">
              <a:buFontTx/>
              <a:buNone/>
              <a:defRPr/>
            </a:pPr>
            <a:r>
              <a:rPr lang="fr-FR" altLang="fr-FR" sz="1900" b="0" u="sng" dirty="0" smtClean="0"/>
              <a:t>Une bibliothèque </a:t>
            </a:r>
            <a:r>
              <a:rPr lang="fr-FR" altLang="fr-FR" sz="1900" b="0" u="sng" dirty="0" smtClean="0">
                <a:hlinkClick r:id="rId3"/>
              </a:rPr>
              <a:t>sans livre</a:t>
            </a:r>
            <a:r>
              <a:rPr lang="fr-FR" altLang="fr-FR" sz="1900" b="0" u="sng" dirty="0" smtClean="0"/>
              <a:t> ? </a:t>
            </a:r>
          </a:p>
          <a:p>
            <a:pPr marL="0" indent="0">
              <a:buFontTx/>
              <a:buNone/>
              <a:defRPr/>
            </a:pPr>
            <a:endParaRPr lang="fr-FR" altLang="fr-FR" sz="2000" b="0" dirty="0" smtClean="0"/>
          </a:p>
          <a:p>
            <a:pPr>
              <a:defRPr/>
            </a:pPr>
            <a:r>
              <a:rPr lang="fr-FR" altLang="fr-FR" sz="2000" b="0" dirty="0" smtClean="0"/>
              <a:t>PC</a:t>
            </a:r>
          </a:p>
          <a:p>
            <a:pPr>
              <a:defRPr/>
            </a:pPr>
            <a:r>
              <a:rPr lang="fr-FR" altLang="fr-FR" sz="2000" b="0" dirty="0" smtClean="0"/>
              <a:t>Liseuses</a:t>
            </a:r>
          </a:p>
          <a:p>
            <a:pPr>
              <a:defRPr/>
            </a:pPr>
            <a:endParaRPr lang="fr-FR" altLang="fr-FR" sz="800" b="0" dirty="0" smtClean="0"/>
          </a:p>
          <a:p>
            <a:pPr>
              <a:defRPr/>
            </a:pPr>
            <a:r>
              <a:rPr lang="fr-FR" altLang="fr-FR" sz="2000" b="0" dirty="0" smtClean="0"/>
              <a:t>Modèle de </a:t>
            </a:r>
          </a:p>
          <a:p>
            <a:pPr>
              <a:buFontTx/>
              <a:buNone/>
              <a:defRPr/>
            </a:pPr>
            <a:r>
              <a:rPr lang="fr-FR" altLang="fr-FR" sz="2000" b="0" dirty="0" smtClean="0"/>
              <a:t>l’Apple Store</a:t>
            </a:r>
          </a:p>
          <a:p>
            <a:pPr>
              <a:buFontTx/>
              <a:buNone/>
              <a:defRPr/>
            </a:pPr>
            <a:endParaRPr lang="fr-FR" altLang="fr-FR" sz="2000" dirty="0" smtClean="0"/>
          </a:p>
          <a:p>
            <a:pPr>
              <a:buFontTx/>
              <a:buNone/>
              <a:defRPr/>
            </a:pPr>
            <a:endParaRPr lang="fr-FR" altLang="fr-FR" sz="2000" dirty="0" smtClean="0"/>
          </a:p>
          <a:p>
            <a:pPr>
              <a:buFontTx/>
              <a:buNone/>
              <a:defRPr/>
            </a:pPr>
            <a:endParaRPr lang="fr-FR" altLang="fr-FR" sz="2000" dirty="0" smtClean="0"/>
          </a:p>
          <a:p>
            <a:pPr>
              <a:defRPr/>
            </a:pPr>
            <a:r>
              <a:rPr lang="fr-FR" altLang="fr-FR" sz="2000" b="0" dirty="0" smtClean="0"/>
              <a:t>Robots (prêt-retours, distributeur de prêt)</a:t>
            </a:r>
          </a:p>
        </p:txBody>
      </p:sp>
      <p:pic>
        <p:nvPicPr>
          <p:cNvPr id="23556" name="Picture 4" descr="bibliothèque sans livre"/>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30825" y="1892300"/>
            <a:ext cx="2857500" cy="160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7" name="Picture 5" descr="xinsrc_0220405082140319230613"/>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357813" y="4098925"/>
            <a:ext cx="2857500" cy="1857375"/>
          </a:xfrm>
        </p:spPr>
      </p:pic>
      <p:sp>
        <p:nvSpPr>
          <p:cNvPr id="23558"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78CFF6A9-FA82-4FBB-BF7C-A17B96D0E37B}" type="slidenum">
              <a:rPr lang="fr-FR" sz="900">
                <a:solidFill>
                  <a:srgbClr val="333333"/>
                </a:solidFill>
              </a:rPr>
              <a:pPr algn="r" eaLnBrk="1" hangingPunct="1">
                <a:spcBef>
                  <a:spcPct val="0"/>
                </a:spcBef>
                <a:buFontTx/>
                <a:buNone/>
              </a:pPr>
              <a:t>10</a:t>
            </a:fld>
            <a:endParaRPr lang="fr-FR" sz="900">
              <a:solidFill>
                <a:srgbClr val="333333"/>
              </a:solidFill>
            </a:endParaRPr>
          </a:p>
        </p:txBody>
      </p:sp>
      <p:sp>
        <p:nvSpPr>
          <p:cNvPr id="23559" name="Rectangle 6"/>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p:txBody>
          <a:bodyPr/>
          <a:lstStyle/>
          <a:p>
            <a:r>
              <a:rPr lang="fr-FR" altLang="fr-FR" smtClean="0"/>
              <a:t>Sommaire</a:t>
            </a:r>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r>
              <a:rPr lang="fr-FR" dirty="0" smtClean="0">
                <a:solidFill>
                  <a:srgbClr val="C00000"/>
                </a:solidFill>
              </a:rPr>
              <a:t>Innover en bibliothèque publique ? </a:t>
            </a:r>
          </a:p>
          <a:p>
            <a:pPr marL="857250" lvl="1" indent="-457200">
              <a:buFont typeface="+mj-lt"/>
              <a:buAutoNum type="arabicPeriod"/>
              <a:defRPr/>
            </a:pPr>
            <a:r>
              <a:rPr lang="fr-FR" dirty="0" smtClean="0"/>
              <a:t>Qu’est-ce qu’innover ? </a:t>
            </a:r>
          </a:p>
          <a:p>
            <a:pPr marL="857250" lvl="1" indent="-457200">
              <a:buFont typeface="+mj-lt"/>
              <a:buAutoNum type="arabicPeriod"/>
              <a:defRPr/>
            </a:pPr>
            <a:r>
              <a:rPr lang="fr-FR" dirty="0" smtClean="0">
                <a:solidFill>
                  <a:srgbClr val="C00000"/>
                </a:solidFill>
              </a:rPr>
              <a:t>Quelques idées reçues</a:t>
            </a:r>
          </a:p>
          <a:p>
            <a:pPr marL="457200" indent="-457200">
              <a:buFont typeface="+mj-lt"/>
              <a:buAutoNum type="arabicPeriod"/>
              <a:defRPr/>
            </a:pPr>
            <a:r>
              <a:rPr lang="fr-FR" dirty="0" smtClean="0"/>
              <a:t>Exemples d’innovations</a:t>
            </a: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25605"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F06FEE17-8796-4AF4-B745-C3801E7BE6AB}" type="slidenum">
              <a:rPr lang="fr-FR" sz="900">
                <a:solidFill>
                  <a:srgbClr val="333333"/>
                </a:solidFill>
              </a:rPr>
              <a:pPr>
                <a:spcBef>
                  <a:spcPct val="0"/>
                </a:spcBef>
                <a:buFontTx/>
                <a:buNone/>
              </a:pPr>
              <a:t>11</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pied de page 5"/>
          <p:cNvSpPr txBox="1">
            <a:spLocks noGrp="1"/>
          </p:cNvSpPr>
          <p:nvPr/>
        </p:nvSpPr>
        <p:spPr bwMode="auto">
          <a:xfrm>
            <a:off x="2843213" y="6481763"/>
            <a:ext cx="4033837"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fr-FR" sz="900" b="1">
                <a:solidFill>
                  <a:srgbClr val="CC0000"/>
                </a:solidFill>
                <a:latin typeface="+mn-lt"/>
              </a:rPr>
              <a:t>Comment et pourquoi innover ?</a:t>
            </a:r>
          </a:p>
        </p:txBody>
      </p:sp>
      <p:sp>
        <p:nvSpPr>
          <p:cNvPr id="27651" name="Espace réservé du numéro de diapositive 6"/>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B6FB9091-B7AC-4CAB-AAEB-964DC2FF67F3}" type="slidenum">
              <a:rPr lang="fr-FR" sz="900">
                <a:solidFill>
                  <a:srgbClr val="333333"/>
                </a:solidFill>
              </a:rPr>
              <a:pPr algn="r" eaLnBrk="1" hangingPunct="1">
                <a:spcBef>
                  <a:spcPct val="0"/>
                </a:spcBef>
                <a:buFontTx/>
                <a:buNone/>
              </a:pPr>
              <a:t>12</a:t>
            </a:fld>
            <a:endParaRPr lang="fr-FR" sz="900">
              <a:solidFill>
                <a:srgbClr val="333333"/>
              </a:solidFill>
            </a:endParaRPr>
          </a:p>
        </p:txBody>
      </p:sp>
      <p:pic>
        <p:nvPicPr>
          <p:cNvPr id="27652" name="Picture 13" descr="http://scrooge.free.fr/personnages/histoires/trouvetoun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484313"/>
            <a:ext cx="73437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9"/>
          <p:cNvSpPr>
            <a:spLocks noGrp="1" noChangeArrowheads="1"/>
          </p:cNvSpPr>
          <p:nvPr>
            <p:ph type="title" idx="4294967295"/>
          </p:nvPr>
        </p:nvSpPr>
        <p:spPr/>
        <p:txBody>
          <a:bodyPr/>
          <a:lstStyle/>
          <a:p>
            <a:pPr marL="381000" indent="-381000" eaLnBrk="1" hangingPunct="1"/>
            <a:r>
              <a:rPr lang="fr-FR" altLang="fr-FR" smtClean="0"/>
              <a:t>1. Innover en bibliothèque publique ?</a:t>
            </a:r>
            <a:br>
              <a:rPr lang="fr-FR" altLang="fr-FR" smtClean="0"/>
            </a:br>
            <a:r>
              <a:rPr lang="fr-FR" altLang="fr-FR" b="0" smtClean="0"/>
              <a:t>1.2. Quelques idées reçues?</a:t>
            </a:r>
          </a:p>
        </p:txBody>
      </p:sp>
      <p:sp>
        <p:nvSpPr>
          <p:cNvPr id="27654" name="Text Box 6"/>
          <p:cNvSpPr txBox="1">
            <a:spLocks noChangeArrowheads="1"/>
          </p:cNvSpPr>
          <p:nvPr/>
        </p:nvSpPr>
        <p:spPr bwMode="auto">
          <a:xfrm>
            <a:off x="6948488" y="5734050"/>
            <a:ext cx="194468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a:latin typeface="Arial" panose="020B0604020202020204" pitchFamily="34" charset="0"/>
              </a:rPr>
              <a:t>Inventer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507EF192-CF7F-4B79-9344-818A990BEF12}" type="slidenum">
              <a:rPr lang="fr-FR" sz="900">
                <a:solidFill>
                  <a:srgbClr val="333333"/>
                </a:solidFill>
              </a:rPr>
              <a:pPr algn="r" eaLnBrk="1" hangingPunct="1">
                <a:spcBef>
                  <a:spcPct val="0"/>
                </a:spcBef>
                <a:buFontTx/>
                <a:buNone/>
              </a:pPr>
              <a:t>13</a:t>
            </a:fld>
            <a:endParaRPr lang="fr-FR" sz="900">
              <a:solidFill>
                <a:srgbClr val="333333"/>
              </a:solidFill>
            </a:endParaRPr>
          </a:p>
        </p:txBody>
      </p:sp>
      <p:sp>
        <p:nvSpPr>
          <p:cNvPr id="29699" name="Rectangle 2"/>
          <p:cNvSpPr>
            <a:spLocks noGrp="1" noChangeArrowheads="1"/>
          </p:cNvSpPr>
          <p:nvPr>
            <p:ph type="title" idx="4294967295"/>
          </p:nvPr>
        </p:nvSpPr>
        <p:spPr/>
        <p:txBody>
          <a:bodyPr/>
          <a:lstStyle/>
          <a:p>
            <a:pPr eaLnBrk="1" hangingPunct="1"/>
            <a:r>
              <a:rPr lang="fr-FR" altLang="fr-FR" smtClean="0"/>
              <a:t>1. Innover en bibliothèque publique ?</a:t>
            </a:r>
            <a:br>
              <a:rPr lang="fr-FR" altLang="fr-FR" smtClean="0"/>
            </a:br>
            <a:r>
              <a:rPr lang="fr-FR" altLang="fr-FR" b="0" smtClean="0"/>
              <a:t>1.2. Quelques idées reçues?</a:t>
            </a:r>
          </a:p>
        </p:txBody>
      </p:sp>
      <p:pic>
        <p:nvPicPr>
          <p:cNvPr id="29700" name="Picture 5" descr="http://a6.idata.over-blog.com/600x450/2/74/05/72/robotique/robot-japonais-lu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84313"/>
            <a:ext cx="6264275"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noChangeArrowheads="1"/>
          </p:cNvSpPr>
          <p:nvPr/>
        </p:nvSpPr>
        <p:spPr bwMode="auto">
          <a:xfrm>
            <a:off x="2987675" y="4868863"/>
            <a:ext cx="57959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a:latin typeface="Arial" panose="020B0604020202020204" pitchFamily="34" charset="0"/>
              </a:rPr>
              <a:t>S’arrêter au tout technologique ?</a:t>
            </a:r>
          </a:p>
        </p:txBody>
      </p:sp>
      <p:sp>
        <p:nvSpPr>
          <p:cNvPr id="29702" name="Rectangle 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F3BF223E-9D73-46E8-8081-F1BFD4C643C1}" type="slidenum">
              <a:rPr lang="fr-FR" sz="900">
                <a:solidFill>
                  <a:srgbClr val="333333"/>
                </a:solidFill>
              </a:rPr>
              <a:pPr algn="r" eaLnBrk="1" hangingPunct="1">
                <a:spcBef>
                  <a:spcPct val="0"/>
                </a:spcBef>
                <a:buFontTx/>
                <a:buNone/>
              </a:pPr>
              <a:t>14</a:t>
            </a:fld>
            <a:endParaRPr lang="fr-FR" sz="900">
              <a:solidFill>
                <a:srgbClr val="333333"/>
              </a:solidFill>
            </a:endParaRPr>
          </a:p>
        </p:txBody>
      </p:sp>
      <p:sp>
        <p:nvSpPr>
          <p:cNvPr id="31747" name="Rectangle 2"/>
          <p:cNvSpPr>
            <a:spLocks noGrp="1" noChangeArrowheads="1"/>
          </p:cNvSpPr>
          <p:nvPr>
            <p:ph type="title" idx="4294967295"/>
          </p:nvPr>
        </p:nvSpPr>
        <p:spPr/>
        <p:txBody>
          <a:bodyPr/>
          <a:lstStyle/>
          <a:p>
            <a:pPr eaLnBrk="1" hangingPunct="1"/>
            <a:r>
              <a:rPr lang="fr-FR" altLang="fr-FR" smtClean="0"/>
              <a:t>1. Innover en bibliothèque publique ?</a:t>
            </a:r>
            <a:br>
              <a:rPr lang="fr-FR" altLang="fr-FR" smtClean="0"/>
            </a:br>
            <a:r>
              <a:rPr lang="fr-FR" altLang="fr-FR" b="0" smtClean="0"/>
              <a:t>1.2. Quelques idées reçues?</a:t>
            </a:r>
          </a:p>
        </p:txBody>
      </p:sp>
      <p:pic>
        <p:nvPicPr>
          <p:cNvPr id="31748" name="Picture 5" descr="http://i.images.cdn.fotopedia.com/johanlb-4mzE2EYtTPg-hd/Paris_and_Vicinity/Places_of_Interest/Sports/Stade_Roland_Garros/Rafael_Nadal__Roland_Garros_8303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460500"/>
            <a:ext cx="7056437" cy="470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6"/>
          <p:cNvSpPr txBox="1">
            <a:spLocks noChangeArrowheads="1"/>
          </p:cNvSpPr>
          <p:nvPr/>
        </p:nvSpPr>
        <p:spPr bwMode="auto">
          <a:xfrm>
            <a:off x="2916238" y="5661025"/>
            <a:ext cx="5545137"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a:latin typeface="Arial" panose="020B0604020202020204" pitchFamily="34" charset="0"/>
              </a:rPr>
              <a:t>Viser la meilleure performance ?</a:t>
            </a:r>
          </a:p>
        </p:txBody>
      </p:sp>
      <p:sp>
        <p:nvSpPr>
          <p:cNvPr id="31750" name="Rectangle 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 descr="reclamation-dema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1125538"/>
            <a:ext cx="52768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69EE24F5-0B95-4AC7-9F42-9B6B851ADC23}" type="slidenum">
              <a:rPr lang="fr-FR" sz="900">
                <a:solidFill>
                  <a:srgbClr val="333333"/>
                </a:solidFill>
              </a:rPr>
              <a:pPr algn="r" eaLnBrk="1" hangingPunct="1">
                <a:spcBef>
                  <a:spcPct val="0"/>
                </a:spcBef>
                <a:buFontTx/>
                <a:buNone/>
              </a:pPr>
              <a:t>15</a:t>
            </a:fld>
            <a:endParaRPr lang="fr-FR" sz="900">
              <a:solidFill>
                <a:srgbClr val="333333"/>
              </a:solidFill>
            </a:endParaRPr>
          </a:p>
        </p:txBody>
      </p:sp>
      <p:sp>
        <p:nvSpPr>
          <p:cNvPr id="33796" name="Rectangle 2"/>
          <p:cNvSpPr>
            <a:spLocks noGrp="1" noChangeArrowheads="1"/>
          </p:cNvSpPr>
          <p:nvPr>
            <p:ph type="title" idx="4294967295"/>
          </p:nvPr>
        </p:nvSpPr>
        <p:spPr/>
        <p:txBody>
          <a:bodyPr/>
          <a:lstStyle/>
          <a:p>
            <a:pPr eaLnBrk="1" hangingPunct="1"/>
            <a:r>
              <a:rPr lang="fr-FR" altLang="fr-FR" smtClean="0"/>
              <a:t>1. Innover en bibliothèque publique ?</a:t>
            </a:r>
            <a:br>
              <a:rPr lang="fr-FR" altLang="fr-FR" smtClean="0"/>
            </a:br>
            <a:r>
              <a:rPr lang="fr-FR" altLang="fr-FR" b="0" smtClean="0"/>
              <a:t>1.2. Quelques idées reçues?</a:t>
            </a:r>
          </a:p>
        </p:txBody>
      </p:sp>
      <p:sp>
        <p:nvSpPr>
          <p:cNvPr id="33797" name="Text Box 6"/>
          <p:cNvSpPr txBox="1">
            <a:spLocks noChangeArrowheads="1"/>
          </p:cNvSpPr>
          <p:nvPr/>
        </p:nvSpPr>
        <p:spPr bwMode="auto">
          <a:xfrm>
            <a:off x="900113" y="5661025"/>
            <a:ext cx="35274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a:latin typeface="Arial" panose="020B0604020202020204" pitchFamily="34" charset="0"/>
              </a:rPr>
              <a:t>Écouter les usagers ?</a:t>
            </a:r>
          </a:p>
        </p:txBody>
      </p:sp>
      <p:sp>
        <p:nvSpPr>
          <p:cNvPr id="33798" name="Rectangle 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fr-FR" altLang="fr-FR" smtClean="0"/>
              <a:t>1. Innover en bibliothèque publique ?</a:t>
            </a:r>
            <a:br>
              <a:rPr lang="fr-FR" altLang="fr-FR" smtClean="0"/>
            </a:br>
            <a:r>
              <a:rPr lang="fr-FR" altLang="fr-FR" b="0" smtClean="0"/>
              <a:t>1.2. Quelques idées reçues?</a:t>
            </a:r>
          </a:p>
        </p:txBody>
      </p:sp>
      <p:pic>
        <p:nvPicPr>
          <p:cNvPr id="35843" name="Picture 5" descr="Save%20libraries"/>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30388" y="1668463"/>
            <a:ext cx="5851525" cy="4389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4" name="Rectangle 6"/>
          <p:cNvSpPr>
            <a:spLocks noChangeArrowheads="1"/>
          </p:cNvSpPr>
          <p:nvPr/>
        </p:nvSpPr>
        <p:spPr bwMode="auto">
          <a:xfrm>
            <a:off x="611188" y="5564188"/>
            <a:ext cx="28638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sz="2000">
                <a:latin typeface="Arial" panose="020B0604020202020204" pitchFamily="34" charset="0"/>
              </a:rPr>
              <a:t>Innover, c’est coûteux</a:t>
            </a:r>
          </a:p>
        </p:txBody>
      </p:sp>
      <p:sp>
        <p:nvSpPr>
          <p:cNvPr id="35845"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24EE63C7-D761-423E-9C5F-1FC4ADF79758}" type="slidenum">
              <a:rPr lang="fr-FR" sz="900">
                <a:solidFill>
                  <a:srgbClr val="333333"/>
                </a:solidFill>
              </a:rPr>
              <a:pPr algn="r" eaLnBrk="1" hangingPunct="1">
                <a:spcBef>
                  <a:spcPct val="0"/>
                </a:spcBef>
                <a:buFontTx/>
                <a:buNone/>
              </a:pPr>
              <a:t>16</a:t>
            </a:fld>
            <a:endParaRPr lang="fr-FR" sz="900">
              <a:solidFill>
                <a:srgbClr val="333333"/>
              </a:solidFill>
            </a:endParaRPr>
          </a:p>
        </p:txBody>
      </p:sp>
      <p:sp>
        <p:nvSpPr>
          <p:cNvPr id="35846" name="Rectangle 5"/>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arnaque"/>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19475" y="1268413"/>
            <a:ext cx="4632325" cy="5246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Rectangle 2"/>
          <p:cNvSpPr>
            <a:spLocks noGrp="1" noChangeArrowheads="1"/>
          </p:cNvSpPr>
          <p:nvPr>
            <p:ph type="title"/>
          </p:nvPr>
        </p:nvSpPr>
        <p:spPr/>
        <p:txBody>
          <a:bodyPr/>
          <a:lstStyle/>
          <a:p>
            <a:r>
              <a:rPr lang="fr-FR" altLang="fr-FR" smtClean="0"/>
              <a:t>1. Innover en bibliothèque publique ?</a:t>
            </a:r>
            <a:br>
              <a:rPr lang="fr-FR" altLang="fr-FR" smtClean="0"/>
            </a:br>
            <a:r>
              <a:rPr lang="fr-FR" altLang="fr-FR" b="0" smtClean="0"/>
              <a:t>1.2. Quelques idées reçues?</a:t>
            </a:r>
          </a:p>
        </p:txBody>
      </p:sp>
      <p:sp>
        <p:nvSpPr>
          <p:cNvPr id="37892" name="Rectangle 4"/>
          <p:cNvSpPr>
            <a:spLocks noChangeArrowheads="1"/>
          </p:cNvSpPr>
          <p:nvPr/>
        </p:nvSpPr>
        <p:spPr bwMode="auto">
          <a:xfrm>
            <a:off x="611188" y="5564188"/>
            <a:ext cx="3611562"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sz="2000">
                <a:latin typeface="Arial" panose="020B0604020202020204" pitchFamily="34" charset="0"/>
              </a:rPr>
              <a:t>Ce n’est que du marketing…</a:t>
            </a:r>
          </a:p>
        </p:txBody>
      </p:sp>
      <p:sp>
        <p:nvSpPr>
          <p:cNvPr id="37893"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0490F9A2-1EFC-47D5-8AB2-FB27E527C495}" type="slidenum">
              <a:rPr lang="fr-FR" sz="900">
                <a:solidFill>
                  <a:srgbClr val="333333"/>
                </a:solidFill>
              </a:rPr>
              <a:pPr algn="r" eaLnBrk="1" hangingPunct="1">
                <a:spcBef>
                  <a:spcPct val="0"/>
                </a:spcBef>
                <a:buFontTx/>
                <a:buNone/>
              </a:pPr>
              <a:t>17</a:t>
            </a:fld>
            <a:endParaRPr lang="fr-FR" sz="900">
              <a:solidFill>
                <a:srgbClr val="333333"/>
              </a:solidFill>
            </a:endParaRPr>
          </a:p>
        </p:txBody>
      </p:sp>
      <p:sp>
        <p:nvSpPr>
          <p:cNvPr id="37894" name="Rectangle 5"/>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8" descr="violondingres-vip-blog-com-281605white-rabbit-with-watch-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76375" y="1268413"/>
            <a:ext cx="6480175" cy="518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9" name="Rectangle 8"/>
          <p:cNvSpPr>
            <a:spLocks noGrp="1" noChangeArrowheads="1"/>
          </p:cNvSpPr>
          <p:nvPr>
            <p:ph type="title"/>
          </p:nvPr>
        </p:nvSpPr>
        <p:spPr/>
        <p:txBody>
          <a:bodyPr/>
          <a:lstStyle/>
          <a:p>
            <a:r>
              <a:rPr lang="fr-FR" altLang="fr-FR" smtClean="0"/>
              <a:t>1. Innover en bibliothèque publique ?</a:t>
            </a:r>
            <a:br>
              <a:rPr lang="fr-FR" altLang="fr-FR" smtClean="0"/>
            </a:br>
            <a:r>
              <a:rPr lang="fr-FR" altLang="fr-FR" b="0" smtClean="0"/>
              <a:t>1.2. Quelques idées reçues?</a:t>
            </a:r>
          </a:p>
        </p:txBody>
      </p:sp>
      <p:sp>
        <p:nvSpPr>
          <p:cNvPr id="39940" name="Rectangle 4"/>
          <p:cNvSpPr>
            <a:spLocks noChangeArrowheads="1"/>
          </p:cNvSpPr>
          <p:nvPr/>
        </p:nvSpPr>
        <p:spPr bwMode="auto">
          <a:xfrm>
            <a:off x="611188" y="5805488"/>
            <a:ext cx="44164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sz="2000">
                <a:latin typeface="Arial" panose="020B0604020202020204" pitchFamily="34" charset="0"/>
              </a:rPr>
              <a:t>Manque de temps et de personnels</a:t>
            </a:r>
          </a:p>
        </p:txBody>
      </p:sp>
      <p:sp>
        <p:nvSpPr>
          <p:cNvPr id="39941"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0EF2A505-E07B-4B4C-A6EF-E9E886A0DA32}" type="slidenum">
              <a:rPr lang="fr-FR" sz="900">
                <a:solidFill>
                  <a:srgbClr val="333333"/>
                </a:solidFill>
              </a:rPr>
              <a:pPr algn="r" eaLnBrk="1" hangingPunct="1">
                <a:spcBef>
                  <a:spcPct val="0"/>
                </a:spcBef>
                <a:buFontTx/>
                <a:buNone/>
              </a:pPr>
              <a:t>18</a:t>
            </a:fld>
            <a:endParaRPr lang="fr-FR" sz="900">
              <a:solidFill>
                <a:srgbClr val="333333"/>
              </a:solidFill>
            </a:endParaRPr>
          </a:p>
        </p:txBody>
      </p:sp>
      <p:sp>
        <p:nvSpPr>
          <p:cNvPr id="39942" name="Rectangle 5"/>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fr-FR" altLang="fr-FR" smtClean="0"/>
              <a:t>1. Innover en bibliothèque publique ?</a:t>
            </a:r>
            <a:br>
              <a:rPr lang="fr-FR" altLang="fr-FR" smtClean="0"/>
            </a:br>
            <a:r>
              <a:rPr lang="fr-FR" altLang="fr-FR" b="0" smtClean="0"/>
              <a:t>1.2. Quelques idées reçues?</a:t>
            </a:r>
          </a:p>
        </p:txBody>
      </p:sp>
      <p:pic>
        <p:nvPicPr>
          <p:cNvPr id="41987" name="Picture 5" descr="090629shiva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00113" y="1557338"/>
            <a:ext cx="7704137" cy="4662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Rectangle 4"/>
          <p:cNvSpPr>
            <a:spLocks noChangeArrowheads="1"/>
          </p:cNvSpPr>
          <p:nvPr/>
        </p:nvSpPr>
        <p:spPr bwMode="auto">
          <a:xfrm>
            <a:off x="539750" y="5734050"/>
            <a:ext cx="30432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50000"/>
              </a:spcBef>
              <a:buFontTx/>
              <a:buNone/>
            </a:pPr>
            <a:r>
              <a:rPr lang="fr-FR" altLang="fr-FR" sz="2000">
                <a:latin typeface="Arial" panose="020B0604020202020204" pitchFamily="34" charset="0"/>
              </a:rPr>
              <a:t>Multiplier les services ?</a:t>
            </a:r>
          </a:p>
        </p:txBody>
      </p:sp>
      <p:sp>
        <p:nvSpPr>
          <p:cNvPr id="41989"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4EBA7C7B-ED89-4782-82C0-15D72FA5F828}" type="slidenum">
              <a:rPr lang="fr-FR" sz="900">
                <a:solidFill>
                  <a:srgbClr val="333333"/>
                </a:solidFill>
              </a:rPr>
              <a:pPr algn="r" eaLnBrk="1" hangingPunct="1">
                <a:spcBef>
                  <a:spcPct val="0"/>
                </a:spcBef>
                <a:buFontTx/>
                <a:buNone/>
              </a:pPr>
              <a:t>19</a:t>
            </a:fld>
            <a:endParaRPr lang="fr-FR" sz="900">
              <a:solidFill>
                <a:srgbClr val="333333"/>
              </a:solidFill>
            </a:endParaRPr>
          </a:p>
        </p:txBody>
      </p:sp>
      <p:sp>
        <p:nvSpPr>
          <p:cNvPr id="41990" name="Rectangle 5"/>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p:cNvSpPr>
            <a:spLocks noGrp="1"/>
          </p:cNvSpPr>
          <p:nvPr>
            <p:ph type="title"/>
          </p:nvPr>
        </p:nvSpPr>
        <p:spPr/>
        <p:txBody>
          <a:bodyPr/>
          <a:lstStyle/>
          <a:p>
            <a:r>
              <a:rPr lang="fr-FR" altLang="fr-FR" smtClean="0"/>
              <a:t>Sommaire</a:t>
            </a:r>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endParaRPr lang="fr-FR" dirty="0" smtClean="0"/>
          </a:p>
          <a:p>
            <a:pPr marL="457200" indent="-457200">
              <a:buFont typeface="+mj-lt"/>
              <a:buAutoNum type="arabicPeriod"/>
              <a:defRPr/>
            </a:pPr>
            <a:r>
              <a:rPr lang="fr-FR" dirty="0" smtClean="0"/>
              <a:t>Innover en bibliothèque publique ? </a:t>
            </a:r>
          </a:p>
          <a:p>
            <a:pPr marL="457200" indent="-457200">
              <a:buFont typeface="+mj-lt"/>
              <a:buAutoNum type="arabicPeriod"/>
              <a:defRPr/>
            </a:pPr>
            <a:r>
              <a:rPr lang="fr-FR" dirty="0" smtClean="0"/>
              <a:t>Exemples d’innovations</a:t>
            </a: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7173"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5FF6974B-FA11-4B4F-BF98-C65572594811}" type="slidenum">
              <a:rPr lang="fr-FR" sz="900">
                <a:solidFill>
                  <a:srgbClr val="333333"/>
                </a:solidFill>
              </a:rPr>
              <a:pPr>
                <a:spcBef>
                  <a:spcPct val="0"/>
                </a:spcBef>
                <a:buFontTx/>
                <a:buNone/>
              </a:pPr>
              <a:t>2</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r>
              <a:rPr lang="fr-FR" altLang="fr-FR" smtClean="0"/>
              <a:t>Sommaire</a:t>
            </a:r>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r>
              <a:rPr lang="fr-FR" dirty="0" smtClean="0"/>
              <a:t>Innover en bibliothèque publique ? </a:t>
            </a:r>
          </a:p>
          <a:p>
            <a:pPr marL="457200" indent="-457200">
              <a:buFont typeface="+mj-lt"/>
              <a:buAutoNum type="arabicPeriod"/>
              <a:defRPr/>
            </a:pPr>
            <a:r>
              <a:rPr lang="fr-FR" dirty="0" smtClean="0">
                <a:solidFill>
                  <a:srgbClr val="C00000"/>
                </a:solidFill>
              </a:rPr>
              <a:t>Exemples d’innovations</a:t>
            </a:r>
          </a:p>
          <a:p>
            <a:pPr marL="914400" lvl="1" indent="-457200" eaLnBrk="1" hangingPunct="1">
              <a:buFontTx/>
              <a:buAutoNum type="arabicPeriod"/>
              <a:defRPr/>
            </a:pPr>
            <a:r>
              <a:rPr lang="fr-FR" altLang="fr-FR" dirty="0" smtClean="0">
                <a:solidFill>
                  <a:srgbClr val="CC0000"/>
                </a:solidFill>
              </a:rPr>
              <a:t>Accueillir, orienter, répondre</a:t>
            </a:r>
          </a:p>
          <a:p>
            <a:pPr marL="914400" lvl="1" indent="-457200" eaLnBrk="1" hangingPunct="1">
              <a:buFontTx/>
              <a:buAutoNum type="arabicPeriod"/>
              <a:defRPr/>
            </a:pPr>
            <a:r>
              <a:rPr lang="fr-FR" altLang="fr-FR" dirty="0" smtClean="0"/>
              <a:t>Documenter, enrichir, parcourir</a:t>
            </a:r>
          </a:p>
          <a:p>
            <a:pPr marL="914400" lvl="1" indent="-457200" eaLnBrk="1" hangingPunct="1">
              <a:buFontTx/>
              <a:buAutoNum type="arabicPeriod"/>
              <a:defRPr/>
            </a:pPr>
            <a:r>
              <a:rPr lang="fr-FR" altLang="fr-FR" dirty="0" smtClean="0"/>
              <a:t>Impliquer, </a:t>
            </a:r>
            <a:r>
              <a:rPr lang="fr-FR" altLang="fr-FR" dirty="0" err="1" smtClean="0"/>
              <a:t>co</a:t>
            </a:r>
            <a:r>
              <a:rPr lang="fr-FR" altLang="fr-FR" dirty="0" smtClean="0"/>
              <a:t>-créer, partager</a:t>
            </a:r>
          </a:p>
          <a:p>
            <a:pPr marL="914400" lvl="1" indent="-457200" eaLnBrk="1" hangingPunct="1">
              <a:buFontTx/>
              <a:buAutoNum type="arabicPeriod"/>
              <a:defRPr/>
            </a:pPr>
            <a:r>
              <a:rPr lang="fr-FR" altLang="fr-FR" dirty="0" smtClean="0"/>
              <a:t>Disséminer, communiquer, fidéliser</a:t>
            </a:r>
          </a:p>
          <a:p>
            <a:pPr marL="0" indent="0">
              <a:buFontTx/>
              <a:buNone/>
              <a:defRPr/>
            </a:pPr>
            <a:endParaRPr lang="fr-FR" dirty="0" smtClean="0">
              <a:solidFill>
                <a:srgbClr val="C00000"/>
              </a:solidFill>
            </a:endParaRP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44037"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F9553C5D-F5A5-4230-BF9E-5ADE56854040}" type="slidenum">
              <a:rPr lang="fr-FR" sz="900">
                <a:solidFill>
                  <a:srgbClr val="333333"/>
                </a:solidFill>
              </a:rPr>
              <a:pPr>
                <a:spcBef>
                  <a:spcPct val="0"/>
                </a:spcBef>
                <a:buFontTx/>
                <a:buNone/>
              </a:pPr>
              <a:t>20</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8"/>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978BDAD9-ECC9-40A6-9182-B0C36E0C8E03}" type="slidenum">
              <a:rPr lang="fr-FR" sz="900">
                <a:solidFill>
                  <a:srgbClr val="333333"/>
                </a:solidFill>
              </a:rPr>
              <a:pPr algn="r" eaLnBrk="1" hangingPunct="1">
                <a:spcBef>
                  <a:spcPct val="0"/>
                </a:spcBef>
                <a:buFontTx/>
                <a:buNone/>
              </a:pPr>
              <a:t>21</a:t>
            </a:fld>
            <a:endParaRPr lang="fr-FR" sz="900">
              <a:solidFill>
                <a:srgbClr val="333333"/>
              </a:solidFill>
            </a:endParaRPr>
          </a:p>
        </p:txBody>
      </p:sp>
      <p:sp>
        <p:nvSpPr>
          <p:cNvPr id="46083" name="Rectangle 7"/>
          <p:cNvSpPr>
            <a:spLocks noGrp="1" noChangeArrowheads="1"/>
          </p:cNvSpPr>
          <p:nvPr>
            <p:ph type="title" sz="quarter" idx="4294967295"/>
          </p:nvPr>
        </p:nvSpPr>
        <p:spPr/>
        <p:txBody>
          <a:bodyPr/>
          <a:lstStyle/>
          <a:p>
            <a:pPr eaLnBrk="1" hangingPunct="1"/>
            <a:r>
              <a:rPr lang="fr-FR" altLang="fr-FR" smtClean="0"/>
              <a:t>2. Petit panorama de l’innovation</a:t>
            </a:r>
            <a:br>
              <a:rPr lang="fr-FR" altLang="fr-FR" smtClean="0"/>
            </a:br>
            <a:r>
              <a:rPr lang="fr-FR" altLang="fr-FR" b="0" smtClean="0"/>
              <a:t>2.1. Accueillir, orienter, répondre</a:t>
            </a:r>
          </a:p>
        </p:txBody>
      </p:sp>
      <p:pic>
        <p:nvPicPr>
          <p:cNvPr id="46084" name="Picture 8"/>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832350" y="1600200"/>
            <a:ext cx="3854450" cy="2185988"/>
          </a:xfrm>
        </p:spPr>
      </p:pic>
      <p:pic>
        <p:nvPicPr>
          <p:cNvPr id="46085" name="Picture 11"/>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827088" y="1600200"/>
            <a:ext cx="3852862" cy="2185988"/>
          </a:xfrm>
        </p:spPr>
      </p:pic>
      <p:sp>
        <p:nvSpPr>
          <p:cNvPr id="46086" name="Text Box 12"/>
          <p:cNvSpPr txBox="1">
            <a:spLocks noChangeArrowheads="1"/>
          </p:cNvSpPr>
          <p:nvPr/>
        </p:nvSpPr>
        <p:spPr bwMode="auto">
          <a:xfrm>
            <a:off x="4519613" y="3784600"/>
            <a:ext cx="442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50000"/>
              </a:spcBef>
              <a:buFontTx/>
              <a:buNone/>
            </a:pPr>
            <a:r>
              <a:rPr lang="fr-FR" altLang="fr-FR" sz="1800" b="0">
                <a:latin typeface="Arial" panose="020B0604020202020204" pitchFamily="34" charset="0"/>
                <a:hlinkClick r:id="rId5"/>
              </a:rPr>
              <a:t>Hjørring public library</a:t>
            </a:r>
            <a:endParaRPr lang="fr-FR" altLang="fr-FR" sz="1800" b="0">
              <a:latin typeface="Arial" panose="020B0604020202020204" pitchFamily="34" charset="0"/>
            </a:endParaRPr>
          </a:p>
        </p:txBody>
      </p:sp>
      <p:sp>
        <p:nvSpPr>
          <p:cNvPr id="46087" name="Rectangle 3"/>
          <p:cNvSpPr txBox="1">
            <a:spLocks noChangeArrowheads="1"/>
          </p:cNvSpPr>
          <p:nvPr/>
        </p:nvSpPr>
        <p:spPr bwMode="auto">
          <a:xfrm>
            <a:off x="395288" y="1377950"/>
            <a:ext cx="6337300"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buFontTx/>
              <a:buAutoNum type="alphaUcPeriod"/>
            </a:pPr>
            <a:r>
              <a:rPr lang="fr-FR" altLang="fr-FR" sz="2000" u="sng">
                <a:solidFill>
                  <a:srgbClr val="CC0000"/>
                </a:solidFill>
              </a:rPr>
              <a:t>Des espaces différenciés et adaptés</a:t>
            </a:r>
          </a:p>
          <a:p>
            <a:pPr eaLnBrk="1" hangingPunct="1">
              <a:buFontTx/>
              <a:buNone/>
            </a:pPr>
            <a:endParaRPr lang="fr-FR" altLang="fr-FR" sz="2000" u="sng">
              <a:solidFill>
                <a:srgbClr val="CC0000"/>
              </a:solidFill>
            </a:endParaRPr>
          </a:p>
          <a:p>
            <a:pPr eaLnBrk="1" hangingPunct="1">
              <a:buFontTx/>
              <a:buNone/>
            </a:pPr>
            <a:endParaRPr lang="fr-FR" altLang="fr-FR" sz="2000"/>
          </a:p>
        </p:txBody>
      </p:sp>
      <p:sp>
        <p:nvSpPr>
          <p:cNvPr id="46088" name="Rectangle 11"/>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pic>
        <p:nvPicPr>
          <p:cNvPr id="46089" name="Picture 14" descr="http://www.tendanceouest.com/photos/big/280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913" y="4527550"/>
            <a:ext cx="3852862"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90" name="Picture 12" descr="http://bibliomancienne.files.wordpress.com/2012/08/dscn0374.jpg?w=470&amp;h=35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6063" y="4343400"/>
            <a:ext cx="28130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28813" y="1600200"/>
            <a:ext cx="5656262" cy="4525963"/>
          </a:xfrm>
          <a:noFill/>
        </p:spPr>
      </p:pic>
      <p:sp>
        <p:nvSpPr>
          <p:cNvPr id="48131"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623F748B-B33C-444D-9071-950AE57DA17F}" type="slidenum">
              <a:rPr lang="fr-FR" sz="900">
                <a:solidFill>
                  <a:srgbClr val="333333"/>
                </a:solidFill>
              </a:rPr>
              <a:pPr algn="r" eaLnBrk="1" hangingPunct="1">
                <a:spcBef>
                  <a:spcPct val="0"/>
                </a:spcBef>
                <a:buFontTx/>
                <a:buNone/>
              </a:pPr>
              <a:t>22</a:t>
            </a:fld>
            <a:endParaRPr lang="fr-FR" sz="900">
              <a:solidFill>
                <a:srgbClr val="333333"/>
              </a:solidFill>
            </a:endParaRPr>
          </a:p>
        </p:txBody>
      </p:sp>
      <p:sp>
        <p:nvSpPr>
          <p:cNvPr id="48132" name="Rectangle 12"/>
          <p:cNvSpPr>
            <a:spLocks noGrp="1" noChangeArrowheads="1"/>
          </p:cNvSpPr>
          <p:nvPr>
            <p:ph type="title"/>
          </p:nvPr>
        </p:nvSpPr>
        <p:spPr/>
        <p:txBody>
          <a:bodyPr/>
          <a:lstStyle/>
          <a:p>
            <a:pPr eaLnBrk="1" hangingPunct="1"/>
            <a:r>
              <a:rPr lang="fr-FR" altLang="fr-FR" smtClean="0"/>
              <a:t>3. Petit panorama de l’innovation</a:t>
            </a:r>
            <a:br>
              <a:rPr lang="fr-FR" altLang="fr-FR" smtClean="0"/>
            </a:br>
            <a:r>
              <a:rPr lang="fr-FR" altLang="fr-FR" b="0" smtClean="0"/>
              <a:t>3.1. Accueillir, orienter, répondre</a:t>
            </a:r>
          </a:p>
        </p:txBody>
      </p:sp>
      <p:sp>
        <p:nvSpPr>
          <p:cNvPr id="48133" name="ZoneTexte 1"/>
          <p:cNvSpPr txBox="1">
            <a:spLocks noChangeArrowheads="1"/>
          </p:cNvSpPr>
          <p:nvPr/>
        </p:nvSpPr>
        <p:spPr bwMode="auto">
          <a:xfrm>
            <a:off x="5364163" y="6053138"/>
            <a:ext cx="3384550" cy="368300"/>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r>
              <a:rPr lang="fr-FR" altLang="fr-FR" sz="1800" b="0">
                <a:latin typeface="Arial" panose="020B0604020202020204" pitchFamily="34" charset="0"/>
              </a:rPr>
              <a:t>Un site adapté aux publics</a:t>
            </a:r>
          </a:p>
        </p:txBody>
      </p:sp>
      <p:sp>
        <p:nvSpPr>
          <p:cNvPr id="48134" name="Rectangle 8"/>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6"/>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A43DBF76-91D4-4873-A370-17B77400AD2A}" type="slidenum">
              <a:rPr lang="fr-FR" sz="900">
                <a:solidFill>
                  <a:srgbClr val="333333"/>
                </a:solidFill>
              </a:rPr>
              <a:pPr algn="r" eaLnBrk="1" hangingPunct="1">
                <a:spcBef>
                  <a:spcPct val="0"/>
                </a:spcBef>
                <a:buFontTx/>
                <a:buNone/>
              </a:pPr>
              <a:t>23</a:t>
            </a:fld>
            <a:endParaRPr lang="fr-FR" sz="900">
              <a:solidFill>
                <a:srgbClr val="333333"/>
              </a:solidFill>
            </a:endParaRPr>
          </a:p>
        </p:txBody>
      </p:sp>
      <p:sp>
        <p:nvSpPr>
          <p:cNvPr id="50179" name="Rectangle 13"/>
          <p:cNvSpPr>
            <a:spLocks noGrp="1" noChangeArrowheads="1"/>
          </p:cNvSpPr>
          <p:nvPr>
            <p:ph type="title" idx="4294967295"/>
          </p:nvPr>
        </p:nvSpPr>
        <p:spPr/>
        <p:txBody>
          <a:bodyPr/>
          <a:lstStyle/>
          <a:p>
            <a:pPr eaLnBrk="1" hangingPunct="1"/>
            <a:r>
              <a:rPr lang="fr-FR" altLang="fr-FR" smtClean="0"/>
              <a:t>2. Petit panorama de l’innovation</a:t>
            </a:r>
            <a:br>
              <a:rPr lang="fr-FR" altLang="fr-FR" smtClean="0"/>
            </a:br>
            <a:r>
              <a:rPr lang="fr-FR" altLang="fr-FR" b="0" smtClean="0"/>
              <a:t>2.1. Accueillir, orienter, répondre</a:t>
            </a:r>
          </a:p>
        </p:txBody>
      </p:sp>
      <p:graphicFrame>
        <p:nvGraphicFramePr>
          <p:cNvPr id="50180" name="Object 5"/>
          <p:cNvGraphicFramePr>
            <a:graphicFrameLocks noChangeAspect="1"/>
          </p:cNvGraphicFramePr>
          <p:nvPr>
            <p:ph sz="half" idx="4294967295"/>
          </p:nvPr>
        </p:nvGraphicFramePr>
        <p:xfrm>
          <a:off x="1258888" y="1557338"/>
          <a:ext cx="2976562" cy="4464050"/>
        </p:xfrm>
        <a:graphic>
          <a:graphicData uri="http://schemas.openxmlformats.org/presentationml/2006/ole">
            <mc:AlternateContent xmlns:mc="http://schemas.openxmlformats.org/markup-compatibility/2006">
              <mc:Choice xmlns:v="urn:schemas-microsoft-com:vml" Requires="v">
                <p:oleObj spid="_x0000_s50184" name="Image bitmap" r:id="rId4" imgW="4076190" imgH="6114286" progId="Paint.Picture">
                  <p:embed/>
                </p:oleObj>
              </mc:Choice>
              <mc:Fallback>
                <p:oleObj name="Image bitmap" r:id="rId4" imgW="4076190" imgH="6114286"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557338"/>
                        <a:ext cx="2976562" cy="446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0181" name="Object 8"/>
          <p:cNvGraphicFramePr>
            <a:graphicFrameLocks noChangeAspect="1"/>
          </p:cNvGraphicFramePr>
          <p:nvPr>
            <p:ph sz="half" idx="4294967295"/>
          </p:nvPr>
        </p:nvGraphicFramePr>
        <p:xfrm>
          <a:off x="5148263" y="1341438"/>
          <a:ext cx="3103562" cy="4664075"/>
        </p:xfrm>
        <a:graphic>
          <a:graphicData uri="http://schemas.openxmlformats.org/presentationml/2006/ole">
            <mc:AlternateContent xmlns:mc="http://schemas.openxmlformats.org/markup-compatibility/2006">
              <mc:Choice xmlns:v="urn:schemas-microsoft-com:vml" Requires="v">
                <p:oleObj spid="_x0000_s50185" name="Image bitmap" r:id="rId6" imgW="3142857" imgH="4723810" progId="Paint.Picture">
                  <p:embed/>
                </p:oleObj>
              </mc:Choice>
              <mc:Fallback>
                <p:oleObj name="Image bitmap" r:id="rId6" imgW="3142857" imgH="4723810" progId="Paint.Picture">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263" y="1341438"/>
                        <a:ext cx="3103562"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0182" name="ZoneTexte 1"/>
          <p:cNvSpPr txBox="1">
            <a:spLocks noChangeArrowheads="1"/>
          </p:cNvSpPr>
          <p:nvPr/>
        </p:nvSpPr>
        <p:spPr bwMode="auto">
          <a:xfrm>
            <a:off x="4427538" y="6092825"/>
            <a:ext cx="41767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r>
              <a:rPr lang="fr-FR" altLang="fr-FR" sz="1800" b="0">
                <a:latin typeface="Arial" panose="020B0604020202020204" pitchFamily="34" charset="0"/>
              </a:rPr>
              <a:t>Cf</a:t>
            </a:r>
            <a:r>
              <a:rPr lang="fr-FR" altLang="fr-FR" sz="1800" b="0" i="1">
                <a:latin typeface="Arial" panose="020B0604020202020204" pitchFamily="34" charset="0"/>
                <a:hlinkClick r:id="rId8"/>
              </a:rPr>
              <a:t> La bibliothèque dans ton mobile</a:t>
            </a:r>
            <a:r>
              <a:rPr lang="fr-FR" altLang="fr-FR" sz="1800" b="0">
                <a:latin typeface="Arial" panose="020B0604020202020204" pitchFamily="34" charset="0"/>
              </a:rPr>
              <a:t>. </a:t>
            </a:r>
            <a:endParaRPr lang="fr-FR" altLang="fr-FR" sz="1800" b="0" i="1" u="sng">
              <a:latin typeface="Arial" panose="020B0604020202020204" pitchFamily="34" charset="0"/>
            </a:endParaRPr>
          </a:p>
        </p:txBody>
      </p:sp>
      <p:sp>
        <p:nvSpPr>
          <p:cNvPr id="50183" name="Rectangle 8"/>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re 3"/>
          <p:cNvSpPr>
            <a:spLocks noGrp="1"/>
          </p:cNvSpPr>
          <p:nvPr>
            <p:ph type="title"/>
          </p:nvPr>
        </p:nvSpPr>
        <p:spPr/>
        <p:txBody>
          <a:bodyPr/>
          <a:lstStyle/>
          <a:p>
            <a:r>
              <a:rPr lang="fr-FR" altLang="fr-FR" smtClean="0"/>
              <a:t>2. Petit panorama de l’innovation</a:t>
            </a:r>
            <a:br>
              <a:rPr lang="fr-FR" altLang="fr-FR" smtClean="0"/>
            </a:br>
            <a:r>
              <a:rPr lang="fr-FR" altLang="fr-FR" b="0" smtClean="0"/>
              <a:t>2.1. Accueillir, orienter, répondre</a:t>
            </a:r>
            <a:endParaRPr lang="fr-FR" altLang="fr-FR" smtClean="0"/>
          </a:p>
        </p:txBody>
      </p:sp>
      <p:sp>
        <p:nvSpPr>
          <p:cNvPr id="2" name="Espace réservé du pied de page 1"/>
          <p:cNvSpPr>
            <a:spLocks noGrp="1"/>
          </p:cNvSpPr>
          <p:nvPr>
            <p:ph type="ftr" sz="quarter" idx="10"/>
          </p:nvPr>
        </p:nvSpPr>
        <p:spPr/>
        <p:txBody>
          <a:bodyPr/>
          <a:lstStyle/>
          <a:p>
            <a:pPr>
              <a:defRPr/>
            </a:pPr>
            <a:r>
              <a:rPr lang="fr-FR"/>
              <a:t>L’innovation en </a:t>
            </a:r>
            <a:r>
              <a:rPr lang="fr-FR" err="1"/>
              <a:t>biblitohèque</a:t>
            </a:r>
            <a:endParaRPr lang="fr-FR"/>
          </a:p>
        </p:txBody>
      </p:sp>
      <p:sp>
        <p:nvSpPr>
          <p:cNvPr id="52228" name="Espace réservé du numéro de diapositive 2"/>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3D8F0209-9959-426B-BC48-0404035A308C}" type="slidenum">
              <a:rPr lang="fr-FR" sz="900">
                <a:solidFill>
                  <a:srgbClr val="333333"/>
                </a:solidFill>
              </a:rPr>
              <a:pPr>
                <a:spcBef>
                  <a:spcPct val="0"/>
                </a:spcBef>
                <a:buFontTx/>
                <a:buNone/>
              </a:pPr>
              <a:t>24</a:t>
            </a:fld>
            <a:endParaRPr lang="fr-FR" sz="900">
              <a:solidFill>
                <a:srgbClr val="333333"/>
              </a:solidFill>
            </a:endParaRPr>
          </a:p>
        </p:txBody>
      </p:sp>
      <p:pic>
        <p:nvPicPr>
          <p:cNvPr id="5222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38288" y="1600200"/>
            <a:ext cx="6437312" cy="4525963"/>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re 1"/>
          <p:cNvSpPr>
            <a:spLocks noGrp="1"/>
          </p:cNvSpPr>
          <p:nvPr>
            <p:ph type="title"/>
          </p:nvPr>
        </p:nvSpPr>
        <p:spPr/>
        <p:txBody>
          <a:bodyPr/>
          <a:lstStyle/>
          <a:p>
            <a:r>
              <a:rPr lang="fr-FR" altLang="fr-FR" smtClean="0"/>
              <a:t>Sommaire</a:t>
            </a:r>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r>
              <a:rPr lang="fr-FR" dirty="0" smtClean="0"/>
              <a:t>Innover en bibliothèque publique ? </a:t>
            </a:r>
          </a:p>
          <a:p>
            <a:pPr marL="457200" indent="-457200">
              <a:buFont typeface="+mj-lt"/>
              <a:buAutoNum type="arabicPeriod"/>
              <a:defRPr/>
            </a:pPr>
            <a:r>
              <a:rPr lang="fr-FR" dirty="0" smtClean="0">
                <a:solidFill>
                  <a:srgbClr val="C00000"/>
                </a:solidFill>
              </a:rPr>
              <a:t>Exemples d’innovations</a:t>
            </a:r>
          </a:p>
          <a:p>
            <a:pPr marL="914400" lvl="1" indent="-457200" eaLnBrk="1" hangingPunct="1">
              <a:buFontTx/>
              <a:buAutoNum type="arabicPeriod"/>
              <a:defRPr/>
            </a:pPr>
            <a:r>
              <a:rPr lang="fr-FR" altLang="fr-FR" dirty="0" smtClean="0"/>
              <a:t>Accueillir, orienter, répondre</a:t>
            </a:r>
          </a:p>
          <a:p>
            <a:pPr marL="914400" lvl="1" indent="-457200" eaLnBrk="1" hangingPunct="1">
              <a:buFontTx/>
              <a:buAutoNum type="arabicPeriod"/>
              <a:defRPr/>
            </a:pPr>
            <a:r>
              <a:rPr lang="fr-FR" altLang="fr-FR" dirty="0" smtClean="0">
                <a:solidFill>
                  <a:srgbClr val="C00000"/>
                </a:solidFill>
              </a:rPr>
              <a:t>Documenter, enrichir, parcourir</a:t>
            </a:r>
          </a:p>
          <a:p>
            <a:pPr marL="914400" lvl="1" indent="-457200" eaLnBrk="1" hangingPunct="1">
              <a:buFontTx/>
              <a:buAutoNum type="arabicPeriod"/>
              <a:defRPr/>
            </a:pPr>
            <a:r>
              <a:rPr lang="fr-FR" altLang="fr-FR" dirty="0" smtClean="0"/>
              <a:t>Impliquer, </a:t>
            </a:r>
            <a:r>
              <a:rPr lang="fr-FR" altLang="fr-FR" dirty="0" err="1" smtClean="0"/>
              <a:t>co</a:t>
            </a:r>
            <a:r>
              <a:rPr lang="fr-FR" altLang="fr-FR" dirty="0" smtClean="0"/>
              <a:t>-créer, partager</a:t>
            </a:r>
          </a:p>
          <a:p>
            <a:pPr marL="914400" lvl="1" indent="-457200" eaLnBrk="1" hangingPunct="1">
              <a:buFontTx/>
              <a:buAutoNum type="arabicPeriod"/>
              <a:defRPr/>
            </a:pPr>
            <a:r>
              <a:rPr lang="fr-FR" altLang="fr-FR" dirty="0" smtClean="0"/>
              <a:t>Disséminer, communiquer, fidéliser</a:t>
            </a:r>
          </a:p>
          <a:p>
            <a:pPr marL="0" indent="0">
              <a:buFontTx/>
              <a:buNone/>
              <a:defRPr/>
            </a:pPr>
            <a:endParaRPr lang="fr-FR" dirty="0" smtClean="0">
              <a:solidFill>
                <a:srgbClr val="C00000"/>
              </a:solidFill>
            </a:endParaRP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54277"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300C3202-9BAB-4D0A-A020-C7819B3DFE7E}" type="slidenum">
              <a:rPr lang="fr-FR" sz="900">
                <a:solidFill>
                  <a:srgbClr val="333333"/>
                </a:solidFill>
              </a:rPr>
              <a:pPr>
                <a:spcBef>
                  <a:spcPct val="0"/>
                </a:spcBef>
                <a:buFontTx/>
                <a:buNone/>
              </a:pPr>
              <a:t>25</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6"/>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6F23A87F-28FC-48D6-AEFF-2A2F88BA5D51}" type="slidenum">
              <a:rPr lang="fr-FR" sz="900">
                <a:solidFill>
                  <a:srgbClr val="333333"/>
                </a:solidFill>
              </a:rPr>
              <a:pPr algn="r" eaLnBrk="1" hangingPunct="1">
                <a:spcBef>
                  <a:spcPct val="0"/>
                </a:spcBef>
                <a:buFontTx/>
                <a:buNone/>
              </a:pPr>
              <a:t>26</a:t>
            </a:fld>
            <a:endParaRPr lang="fr-FR" sz="900">
              <a:solidFill>
                <a:srgbClr val="333333"/>
              </a:solidFill>
            </a:endParaRPr>
          </a:p>
        </p:txBody>
      </p:sp>
      <p:sp>
        <p:nvSpPr>
          <p:cNvPr id="56323" name="Rectangle 4"/>
          <p:cNvSpPr>
            <a:spLocks noGrp="1" noChangeArrowheads="1"/>
          </p:cNvSpPr>
          <p:nvPr>
            <p:ph type="title" idx="4294967295"/>
          </p:nvPr>
        </p:nvSpPr>
        <p:spPr/>
        <p:txBody>
          <a:bodyPr/>
          <a:lstStyle/>
          <a:p>
            <a:pPr eaLnBrk="1" hangingPunct="1"/>
            <a:r>
              <a:rPr lang="fr-FR" altLang="fr-FR" smtClean="0"/>
              <a:t>2. Petit panorama de l’innovation</a:t>
            </a:r>
            <a:br>
              <a:rPr lang="fr-FR" altLang="fr-FR" smtClean="0"/>
            </a:br>
            <a:r>
              <a:rPr lang="fr-FR" altLang="fr-FR" b="0" smtClean="0"/>
              <a:t>2.2. Documenter, enrichir, parcourir</a:t>
            </a:r>
          </a:p>
        </p:txBody>
      </p:sp>
      <p:pic>
        <p:nvPicPr>
          <p:cNvPr id="56324"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787900" y="3068638"/>
            <a:ext cx="3854450" cy="3035300"/>
          </a:xfrm>
          <a:noFill/>
        </p:spPr>
      </p:pic>
      <p:pic>
        <p:nvPicPr>
          <p:cNvPr id="56325" name="Picture 3">
            <a:hlinkClick r:id="rId4"/>
          </p:cNvPr>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827088" y="1773238"/>
            <a:ext cx="3852862" cy="2894012"/>
          </a:xfrm>
        </p:spPr>
      </p:pic>
      <p:sp>
        <p:nvSpPr>
          <p:cNvPr id="56326" name="Rectangle 4"/>
          <p:cNvSpPr>
            <a:spLocks noChangeArrowheads="1"/>
          </p:cNvSpPr>
          <p:nvPr/>
        </p:nvSpPr>
        <p:spPr bwMode="auto">
          <a:xfrm>
            <a:off x="611188" y="3789363"/>
            <a:ext cx="3816350" cy="1223962"/>
          </a:xfrm>
          <a:prstGeom prst="rect">
            <a:avLst/>
          </a:prstGeom>
          <a:noFill/>
          <a:ln w="254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endParaRPr lang="fr-FR" altLang="fr-FR" sz="1800" b="0">
              <a:latin typeface="Arial" panose="020B0604020202020204" pitchFamily="34" charset="0"/>
            </a:endParaRPr>
          </a:p>
        </p:txBody>
      </p:sp>
      <p:sp>
        <p:nvSpPr>
          <p:cNvPr id="56327" name="Rectangle 8"/>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8"/>
          <p:cNvSpPr>
            <a:spLocks noGrp="1" noChangeArrowheads="1"/>
          </p:cNvSpPr>
          <p:nvPr>
            <p:ph type="title"/>
          </p:nvPr>
        </p:nvSpPr>
        <p:spPr/>
        <p:txBody>
          <a:bodyPr/>
          <a:lstStyle/>
          <a:p>
            <a:pPr eaLnBrk="1" hangingPunct="1"/>
            <a:r>
              <a:rPr lang="fr-FR" altLang="fr-FR" smtClean="0"/>
              <a:t>2. Petit panorama de l’innovation</a:t>
            </a:r>
            <a:br>
              <a:rPr lang="fr-FR" altLang="fr-FR" smtClean="0"/>
            </a:br>
            <a:r>
              <a:rPr lang="fr-FR" altLang="fr-FR" b="0" smtClean="0"/>
              <a:t>2.2. Documenter, enrichir, parcourir</a:t>
            </a:r>
          </a:p>
        </p:txBody>
      </p:sp>
      <p:graphicFrame>
        <p:nvGraphicFramePr>
          <p:cNvPr id="58371" name="Object 5">
            <a:hlinkClick r:id="rId4"/>
          </p:cNvPr>
          <p:cNvGraphicFramePr>
            <a:graphicFrameLocks noChangeAspect="1"/>
          </p:cNvGraphicFramePr>
          <p:nvPr>
            <p:ph sz="half" idx="1"/>
          </p:nvPr>
        </p:nvGraphicFramePr>
        <p:xfrm>
          <a:off x="395288" y="2133600"/>
          <a:ext cx="3852862" cy="2814638"/>
        </p:xfrm>
        <a:graphic>
          <a:graphicData uri="http://schemas.openxmlformats.org/presentationml/2006/ole">
            <mc:AlternateContent xmlns:mc="http://schemas.openxmlformats.org/markup-compatibility/2006">
              <mc:Choice xmlns:v="urn:schemas-microsoft-com:vml" Requires="v">
                <p:oleObj spid="_x0000_s58376" name="Image bitmap" r:id="rId5" imgW="6439799" imgH="4704762" progId="Paint.Picture">
                  <p:embed/>
                </p:oleObj>
              </mc:Choice>
              <mc:Fallback>
                <p:oleObj name="Image bitmap" r:id="rId5" imgW="6439799" imgH="4704762"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2133600"/>
                        <a:ext cx="3852862" cy="281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58372" name="Object 12"/>
          <p:cNvGraphicFramePr>
            <a:graphicFrameLocks noChangeAspect="1"/>
          </p:cNvGraphicFramePr>
          <p:nvPr>
            <p:ph sz="quarter" idx="2"/>
          </p:nvPr>
        </p:nvGraphicFramePr>
        <p:xfrm>
          <a:off x="4427538" y="4221163"/>
          <a:ext cx="2433637" cy="2185987"/>
        </p:xfrm>
        <a:graphic>
          <a:graphicData uri="http://schemas.openxmlformats.org/presentationml/2006/ole">
            <mc:AlternateContent xmlns:mc="http://schemas.openxmlformats.org/markup-compatibility/2006">
              <mc:Choice xmlns:v="urn:schemas-microsoft-com:vml" Requires="v">
                <p:oleObj spid="_x0000_s58377" name="Image bitmap" r:id="rId7" imgW="6668431" imgH="5990476" progId="Paint.Picture">
                  <p:embed/>
                </p:oleObj>
              </mc:Choice>
              <mc:Fallback>
                <p:oleObj name="Image bitmap" r:id="rId7" imgW="6668431" imgH="5990476" progId="Paint.Picture">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27538" y="4221163"/>
                        <a:ext cx="2433637"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8373" name="Object 11">
            <a:hlinkClick r:id="rId9"/>
          </p:cNvPr>
          <p:cNvGraphicFramePr>
            <a:graphicFrameLocks noChangeAspect="1"/>
          </p:cNvGraphicFramePr>
          <p:nvPr>
            <p:ph sz="quarter" idx="3"/>
          </p:nvPr>
        </p:nvGraphicFramePr>
        <p:xfrm>
          <a:off x="5724525" y="1557338"/>
          <a:ext cx="3121025" cy="3384550"/>
        </p:xfrm>
        <a:graphic>
          <a:graphicData uri="http://schemas.openxmlformats.org/presentationml/2006/ole">
            <mc:AlternateContent xmlns:mc="http://schemas.openxmlformats.org/markup-compatibility/2006">
              <mc:Choice xmlns:v="urn:schemas-microsoft-com:vml" Requires="v">
                <p:oleObj spid="_x0000_s58378" name="Image bitmap" r:id="rId10" imgW="6706536" imgH="7268590" progId="Paint.Picture">
                  <p:embed/>
                </p:oleObj>
              </mc:Choice>
              <mc:Fallback>
                <p:oleObj name="Image bitmap" r:id="rId10" imgW="6706536" imgH="7268590" progId="Paint.Picture">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24525" y="1557338"/>
                        <a:ext cx="3121025" cy="338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4" name="Rectangle 9"/>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
        <p:nvSpPr>
          <p:cNvPr id="58375" name="Espace réservé du numéro de diapositive 3"/>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F6065CFA-164F-435A-A9FA-11F4D7B798EE}" type="slidenum">
              <a:rPr lang="fr-FR" sz="900">
                <a:solidFill>
                  <a:srgbClr val="333333"/>
                </a:solidFill>
              </a:rPr>
              <a:pPr algn="r" eaLnBrk="1" hangingPunct="1">
                <a:spcBef>
                  <a:spcPct val="0"/>
                </a:spcBef>
                <a:buFontTx/>
                <a:buNone/>
              </a:pPr>
              <a:t>27</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re 7"/>
          <p:cNvSpPr>
            <a:spLocks noGrp="1"/>
          </p:cNvSpPr>
          <p:nvPr>
            <p:ph type="title" sz="quarter"/>
          </p:nvPr>
        </p:nvSpPr>
        <p:spPr/>
        <p:txBody>
          <a:bodyPr/>
          <a:lstStyle/>
          <a:p>
            <a:r>
              <a:rPr lang="fr-FR" altLang="fr-FR" smtClean="0"/>
              <a:t>2. Petit panorama de l’innovation</a:t>
            </a:r>
            <a:br>
              <a:rPr lang="fr-FR" altLang="fr-FR" smtClean="0"/>
            </a:br>
            <a:r>
              <a:rPr lang="fr-FR" altLang="fr-FR" b="0" smtClean="0"/>
              <a:t>2.2. Documenter, enrichir, parcourir</a:t>
            </a:r>
            <a:endParaRPr lang="fr-FR" altLang="fr-FR" smtClean="0"/>
          </a:p>
        </p:txBody>
      </p:sp>
      <p:sp>
        <p:nvSpPr>
          <p:cNvPr id="6" name="Espace réservé du pied de page 5"/>
          <p:cNvSpPr>
            <a:spLocks noGrp="1"/>
          </p:cNvSpPr>
          <p:nvPr>
            <p:ph type="ftr" sz="quarter" idx="10"/>
          </p:nvPr>
        </p:nvSpPr>
        <p:spPr/>
        <p:txBody>
          <a:bodyPr/>
          <a:lstStyle/>
          <a:p>
            <a:pPr>
              <a:defRPr/>
            </a:pPr>
            <a:r>
              <a:rPr lang="fr-FR" smtClean="0"/>
              <a:t>Ma bibliothèque sur </a:t>
            </a:r>
            <a:r>
              <a:rPr lang="fr-FR" i="1" smtClean="0"/>
              <a:t>Facebook</a:t>
            </a:r>
            <a:r>
              <a:rPr lang="fr-FR" smtClean="0"/>
              <a:t> ?</a:t>
            </a:r>
            <a:endParaRPr lang="fr-FR"/>
          </a:p>
        </p:txBody>
      </p:sp>
      <p:sp>
        <p:nvSpPr>
          <p:cNvPr id="60420" name="Espace réservé du numéro de diapositive 6"/>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B8A9325E-4501-4561-AB76-DDACD7034030}" type="slidenum">
              <a:rPr lang="fr-FR" sz="900">
                <a:solidFill>
                  <a:srgbClr val="333333"/>
                </a:solidFill>
              </a:rPr>
              <a:pPr>
                <a:spcBef>
                  <a:spcPct val="0"/>
                </a:spcBef>
                <a:buFontTx/>
                <a:buNone/>
              </a:pPr>
              <a:t>28</a:t>
            </a:fld>
            <a:endParaRPr lang="fr-FR" sz="900">
              <a:solidFill>
                <a:srgbClr val="333333"/>
              </a:solidFill>
            </a:endParaRPr>
          </a:p>
        </p:txBody>
      </p:sp>
      <p:pic>
        <p:nvPicPr>
          <p:cNvPr id="60421" name="Picture 19"/>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307013" y="3938588"/>
            <a:ext cx="2905125" cy="2187575"/>
          </a:xfrm>
          <a:noFill/>
        </p:spPr>
      </p:pic>
      <p:pic>
        <p:nvPicPr>
          <p:cNvPr id="60422" name="Picture 8" descr="http://www.bm-chassieu.fr/files_opac/images/wii.jp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827088" y="3944938"/>
            <a:ext cx="3852862" cy="2174875"/>
          </a:xfrm>
          <a:noFill/>
          <a:extLst>
            <a:ext uri="{909E8E84-426E-40DD-AFC4-6F175D3DCCD1}">
              <a14:hiddenFill xmlns:a14="http://schemas.microsoft.com/office/drawing/2010/main">
                <a:solidFill>
                  <a:srgbClr val="FFFFFF"/>
                </a:solidFill>
              </a14:hiddenFill>
            </a:ext>
          </a:extLst>
        </p:spPr>
      </p:pic>
      <p:pic>
        <p:nvPicPr>
          <p:cNvPr id="60423" name="Picture 2" descr="http://actualitte.com/images/actualites/ebooketlivre.jpg"/>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a:xfrm>
            <a:off x="827088" y="1708150"/>
            <a:ext cx="3852862" cy="1970088"/>
          </a:xfrm>
          <a:noFill/>
          <a:extLst>
            <a:ext uri="{909E8E84-426E-40DD-AFC4-6F175D3DCCD1}">
              <a14:hiddenFill xmlns:a14="http://schemas.microsoft.com/office/drawing/2010/main">
                <a:solidFill>
                  <a:srgbClr val="FFFFFF"/>
                </a:solidFill>
              </a14:hiddenFill>
            </a:ext>
          </a:extLst>
        </p:spPr>
      </p:pic>
      <p:sp>
        <p:nvSpPr>
          <p:cNvPr id="60424" name="Espace réservé du contenu 16"/>
          <p:cNvSpPr>
            <a:spLocks noGrp="1"/>
          </p:cNvSpPr>
          <p:nvPr>
            <p:ph sz="quarter" idx="2"/>
          </p:nvPr>
        </p:nvSpPr>
        <p:spPr/>
        <p:txBody>
          <a:bodyPr/>
          <a:lstStyle/>
          <a:p>
            <a:pPr marL="0" indent="0">
              <a:buFontTx/>
              <a:buNone/>
            </a:pPr>
            <a:r>
              <a:rPr lang="fr-FR" altLang="fr-FR" smtClean="0"/>
              <a:t>Ressources numériques </a:t>
            </a:r>
          </a:p>
          <a:p>
            <a:pPr marL="0" indent="0">
              <a:buFontTx/>
              <a:buNone/>
            </a:pPr>
            <a:endParaRPr lang="fr-FR" altLang="fr-FR" smtClean="0"/>
          </a:p>
          <a:p>
            <a:pPr marL="0" indent="0">
              <a:buFontTx/>
              <a:buNone/>
            </a:pPr>
            <a:r>
              <a:rPr lang="fr-FR" altLang="fr-FR" b="0" smtClean="0"/>
              <a:t>(livres, musique, jeux vidéos)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8DBB3FD4-DB54-44FD-BD69-BA9103D4F9E8}" type="slidenum">
              <a:rPr lang="fr-FR" sz="900">
                <a:solidFill>
                  <a:srgbClr val="333333"/>
                </a:solidFill>
              </a:rPr>
              <a:pPr algn="r" eaLnBrk="1" hangingPunct="1">
                <a:spcBef>
                  <a:spcPct val="0"/>
                </a:spcBef>
                <a:buFontTx/>
                <a:buNone/>
              </a:pPr>
              <a:t>29</a:t>
            </a:fld>
            <a:endParaRPr lang="fr-FR" sz="900">
              <a:solidFill>
                <a:srgbClr val="333333"/>
              </a:solidFill>
            </a:endParaRPr>
          </a:p>
        </p:txBody>
      </p:sp>
      <p:sp>
        <p:nvSpPr>
          <p:cNvPr id="62467" name="Espace réservé du numéro de diapositive 8"/>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B95826E9-DE0B-490A-8644-6222AA429FDD}" type="slidenum">
              <a:rPr lang="fr-FR" sz="900">
                <a:solidFill>
                  <a:srgbClr val="333333"/>
                </a:solidFill>
              </a:rPr>
              <a:pPr algn="r" eaLnBrk="1" hangingPunct="1">
                <a:spcBef>
                  <a:spcPct val="0"/>
                </a:spcBef>
                <a:buFontTx/>
                <a:buNone/>
              </a:pPr>
              <a:t>29</a:t>
            </a:fld>
            <a:endParaRPr lang="fr-FR" sz="900">
              <a:solidFill>
                <a:srgbClr val="333333"/>
              </a:solidFill>
            </a:endParaRPr>
          </a:p>
        </p:txBody>
      </p:sp>
      <p:sp>
        <p:nvSpPr>
          <p:cNvPr id="62468" name="Rectangle 8"/>
          <p:cNvSpPr>
            <a:spLocks noGrp="1" noChangeArrowheads="1"/>
          </p:cNvSpPr>
          <p:nvPr>
            <p:ph type="title" sz="quarter" idx="4294967295"/>
          </p:nvPr>
        </p:nvSpPr>
        <p:spPr/>
        <p:txBody>
          <a:bodyPr/>
          <a:lstStyle/>
          <a:p>
            <a:pPr eaLnBrk="1" hangingPunct="1"/>
            <a:r>
              <a:rPr lang="fr-FR" altLang="fr-FR" smtClean="0"/>
              <a:t>2. Petit panorama de l’innovation</a:t>
            </a:r>
            <a:br>
              <a:rPr lang="fr-FR" altLang="fr-FR" smtClean="0"/>
            </a:br>
            <a:r>
              <a:rPr lang="fr-FR" altLang="fr-FR" b="0" smtClean="0"/>
              <a:t>2.2. Documenter, enrichir, parcourir</a:t>
            </a:r>
          </a:p>
        </p:txBody>
      </p:sp>
      <p:sp>
        <p:nvSpPr>
          <p:cNvPr id="62469" name="Rectangle 9"/>
          <p:cNvSpPr>
            <a:spLocks noGrp="1" noChangeArrowheads="1"/>
          </p:cNvSpPr>
          <p:nvPr>
            <p:ph sz="quarter" idx="4294967295"/>
          </p:nvPr>
        </p:nvSpPr>
        <p:spPr>
          <a:xfrm>
            <a:off x="827088" y="1600200"/>
            <a:ext cx="3852862" cy="2185988"/>
          </a:xfrm>
        </p:spPr>
        <p:txBody>
          <a:bodyPr/>
          <a:lstStyle/>
          <a:p>
            <a:pPr eaLnBrk="1" hangingPunct="1"/>
            <a:r>
              <a:rPr lang="en-US" altLang="fr-FR" sz="1800" b="0" smtClean="0"/>
              <a:t>renvoie à une </a:t>
            </a:r>
            <a:r>
              <a:rPr lang="en-US" altLang="fr-FR" sz="1800" b="0" smtClean="0">
                <a:hlinkClick r:id="rId3"/>
              </a:rPr>
              <a:t>vidéo Youtube </a:t>
            </a:r>
            <a:r>
              <a:rPr lang="en-US" altLang="fr-FR" sz="1800" b="0" smtClean="0"/>
              <a:t>exposant un commentaire de son ouvrage par l’auteur lui-même</a:t>
            </a:r>
          </a:p>
          <a:p>
            <a:pPr eaLnBrk="1" hangingPunct="1"/>
            <a:endParaRPr lang="en-US" altLang="fr-FR" sz="1800" b="0" smtClean="0"/>
          </a:p>
          <a:p>
            <a:pPr eaLnBrk="1" hangingPunct="1"/>
            <a:r>
              <a:rPr lang="en-US" altLang="fr-FR" sz="1800" b="0" smtClean="0"/>
              <a:t>Renvoie vers la bande-annonce du film</a:t>
            </a:r>
            <a:endParaRPr lang="fr-FR" altLang="fr-FR" sz="1800" b="0" smtClean="0"/>
          </a:p>
        </p:txBody>
      </p:sp>
      <p:sp>
        <p:nvSpPr>
          <p:cNvPr id="62470" name="Rectangle 14"/>
          <p:cNvSpPr>
            <a:spLocks noGrp="1" noChangeArrowheads="1"/>
          </p:cNvSpPr>
          <p:nvPr>
            <p:ph sz="quarter" idx="4294967295"/>
          </p:nvPr>
        </p:nvSpPr>
        <p:spPr>
          <a:xfrm>
            <a:off x="4832350" y="3938588"/>
            <a:ext cx="3854450" cy="2187575"/>
          </a:xfrm>
        </p:spPr>
        <p:txBody>
          <a:bodyPr/>
          <a:lstStyle/>
          <a:p>
            <a:pPr eaLnBrk="1" hangingPunct="1"/>
            <a:endParaRPr lang="fr-FR" altLang="fr-FR" sz="1800" smtClean="0"/>
          </a:p>
          <a:p>
            <a:pPr eaLnBrk="1" hangingPunct="1"/>
            <a:endParaRPr lang="fr-FR" altLang="fr-FR" sz="1800" smtClean="0"/>
          </a:p>
          <a:p>
            <a:pPr eaLnBrk="1" hangingPunct="1"/>
            <a:endParaRPr lang="fr-FR" altLang="fr-FR" sz="1800" smtClean="0"/>
          </a:p>
          <a:p>
            <a:pPr algn="r" eaLnBrk="1" hangingPunct="1">
              <a:buFontTx/>
              <a:buNone/>
            </a:pPr>
            <a:endParaRPr lang="fr-FR" altLang="fr-FR" sz="1800" smtClean="0"/>
          </a:p>
          <a:p>
            <a:pPr algn="r" eaLnBrk="1" hangingPunct="1">
              <a:buFontTx/>
              <a:buNone/>
            </a:pPr>
            <a:r>
              <a:rPr lang="fr-FR" altLang="fr-FR" sz="1800" smtClean="0">
                <a:hlinkClick r:id="rId4"/>
              </a:rPr>
              <a:t>Images BU GeorgeFox à Portland, Oregon</a:t>
            </a:r>
            <a:endParaRPr lang="fr-FR" altLang="fr-FR" sz="1800" smtClean="0"/>
          </a:p>
        </p:txBody>
      </p:sp>
      <p:pic>
        <p:nvPicPr>
          <p:cNvPr id="62471" name="Picture 16"/>
          <p:cNvPicPr>
            <a:picLocks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5867400" y="1557338"/>
            <a:ext cx="2370138" cy="3168650"/>
          </a:xfrm>
          <a:noFill/>
        </p:spPr>
      </p:pic>
      <p:pic>
        <p:nvPicPr>
          <p:cNvPr id="62472" name="Picture 18"/>
          <p:cNvPicPr>
            <a:picLocks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1908175" y="3933825"/>
            <a:ext cx="1636713" cy="2187575"/>
          </a:xfrm>
          <a:noFill/>
        </p:spPr>
      </p:pic>
      <p:sp>
        <p:nvSpPr>
          <p:cNvPr id="62473" name="Rectangle 11"/>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p:txBody>
          <a:bodyPr/>
          <a:lstStyle/>
          <a:p>
            <a:r>
              <a:rPr lang="fr-FR" altLang="fr-FR" smtClean="0"/>
              <a:t>Sommaire</a:t>
            </a:r>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r>
              <a:rPr lang="fr-FR" dirty="0" smtClean="0">
                <a:solidFill>
                  <a:srgbClr val="C00000"/>
                </a:solidFill>
              </a:rPr>
              <a:t>Innover en bibliothèque publique? </a:t>
            </a:r>
          </a:p>
          <a:p>
            <a:pPr marL="857250" lvl="1" indent="-457200">
              <a:buFont typeface="+mj-lt"/>
              <a:buAutoNum type="arabicPeriod"/>
              <a:defRPr/>
            </a:pPr>
            <a:r>
              <a:rPr lang="fr-FR" dirty="0" smtClean="0">
                <a:solidFill>
                  <a:srgbClr val="C00000"/>
                </a:solidFill>
              </a:rPr>
              <a:t>Qu’est-ce qu’innover ? </a:t>
            </a:r>
          </a:p>
          <a:p>
            <a:pPr marL="857250" lvl="1" indent="-457200">
              <a:buFont typeface="+mj-lt"/>
              <a:buAutoNum type="arabicPeriod"/>
              <a:defRPr/>
            </a:pPr>
            <a:r>
              <a:rPr lang="fr-FR" dirty="0" smtClean="0"/>
              <a:t>Quelques idées reçues</a:t>
            </a:r>
          </a:p>
          <a:p>
            <a:pPr marL="457200" indent="-457200">
              <a:buFont typeface="+mj-lt"/>
              <a:buAutoNum type="arabicPeriod"/>
              <a:defRPr/>
            </a:pPr>
            <a:r>
              <a:rPr lang="fr-FR" dirty="0" smtClean="0"/>
              <a:t>Exemples d’innovations</a:t>
            </a: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9221"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F0C708E9-68D7-4C9C-8637-C095A11E74EF}" type="slidenum">
              <a:rPr lang="fr-FR" sz="900">
                <a:solidFill>
                  <a:srgbClr val="333333"/>
                </a:solidFill>
              </a:rPr>
              <a:pPr>
                <a:spcBef>
                  <a:spcPct val="0"/>
                </a:spcBef>
                <a:buFontTx/>
                <a:buNone/>
              </a:pPr>
              <a:t>3</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CFC21A89-4CD6-49E5-9164-FE53E5202AED}" type="slidenum">
              <a:rPr lang="fr-FR" sz="900">
                <a:solidFill>
                  <a:srgbClr val="333333"/>
                </a:solidFill>
              </a:rPr>
              <a:pPr algn="r" eaLnBrk="1" hangingPunct="1">
                <a:spcBef>
                  <a:spcPct val="0"/>
                </a:spcBef>
                <a:buFontTx/>
                <a:buNone/>
              </a:pPr>
              <a:t>30</a:t>
            </a:fld>
            <a:endParaRPr lang="fr-FR" sz="900">
              <a:solidFill>
                <a:srgbClr val="333333"/>
              </a:solidFill>
            </a:endParaRPr>
          </a:p>
        </p:txBody>
      </p:sp>
      <p:sp>
        <p:nvSpPr>
          <p:cNvPr id="64515" name="Espace réservé du numéro de diapositive 8"/>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445AAF40-80EA-449E-9A89-CA15FE5EFE5C}" type="slidenum">
              <a:rPr lang="fr-FR" sz="900">
                <a:solidFill>
                  <a:srgbClr val="333333"/>
                </a:solidFill>
              </a:rPr>
              <a:pPr algn="r" eaLnBrk="1" hangingPunct="1">
                <a:spcBef>
                  <a:spcPct val="0"/>
                </a:spcBef>
                <a:buFontTx/>
                <a:buNone/>
              </a:pPr>
              <a:t>30</a:t>
            </a:fld>
            <a:endParaRPr lang="fr-FR" sz="900">
              <a:solidFill>
                <a:srgbClr val="333333"/>
              </a:solidFill>
            </a:endParaRPr>
          </a:p>
        </p:txBody>
      </p:sp>
      <p:sp>
        <p:nvSpPr>
          <p:cNvPr id="64516" name="Rectangle 4"/>
          <p:cNvSpPr>
            <a:spLocks noGrp="1" noChangeArrowheads="1"/>
          </p:cNvSpPr>
          <p:nvPr>
            <p:ph type="title" sz="quarter" idx="4294967295"/>
          </p:nvPr>
        </p:nvSpPr>
        <p:spPr/>
        <p:txBody>
          <a:bodyPr/>
          <a:lstStyle/>
          <a:p>
            <a:pPr eaLnBrk="1" hangingPunct="1"/>
            <a:r>
              <a:rPr lang="fr-FR" altLang="fr-FR" smtClean="0"/>
              <a:t>2. Petit panorama de l’innovation</a:t>
            </a:r>
            <a:br>
              <a:rPr lang="fr-FR" altLang="fr-FR" smtClean="0"/>
            </a:br>
            <a:r>
              <a:rPr lang="fr-FR" altLang="fr-FR" b="0" smtClean="0"/>
              <a:t>2.2. Documenter, enrichir, parcourir</a:t>
            </a:r>
          </a:p>
        </p:txBody>
      </p:sp>
      <p:sp>
        <p:nvSpPr>
          <p:cNvPr id="64517" name="Rectangle 8"/>
          <p:cNvSpPr>
            <a:spLocks noGrp="1" noChangeArrowheads="1"/>
          </p:cNvSpPr>
          <p:nvPr>
            <p:ph sz="quarter" idx="4294967295"/>
          </p:nvPr>
        </p:nvSpPr>
        <p:spPr>
          <a:xfrm>
            <a:off x="827088" y="1600200"/>
            <a:ext cx="3852862" cy="2185988"/>
          </a:xfrm>
        </p:spPr>
        <p:txBody>
          <a:bodyPr/>
          <a:lstStyle/>
          <a:p>
            <a:pPr eaLnBrk="1" hangingPunct="1"/>
            <a:endParaRPr lang="fr-FR" altLang="fr-FR" sz="1800" smtClean="0"/>
          </a:p>
          <a:p>
            <a:pPr eaLnBrk="1" hangingPunct="1"/>
            <a:endParaRPr lang="fr-FR" altLang="fr-FR" sz="1800" smtClean="0"/>
          </a:p>
          <a:p>
            <a:pPr eaLnBrk="1" hangingPunct="1"/>
            <a:endParaRPr lang="fr-FR" altLang="fr-FR" sz="1800" smtClean="0"/>
          </a:p>
          <a:p>
            <a:pPr eaLnBrk="1" hangingPunct="1"/>
            <a:endParaRPr lang="fr-FR" altLang="fr-FR" sz="1800" smtClean="0"/>
          </a:p>
        </p:txBody>
      </p:sp>
      <p:sp>
        <p:nvSpPr>
          <p:cNvPr id="64518" name="Rectangle 10"/>
          <p:cNvSpPr>
            <a:spLocks noGrp="1" noChangeArrowheads="1"/>
          </p:cNvSpPr>
          <p:nvPr>
            <p:ph sz="quarter" idx="4294967295"/>
          </p:nvPr>
        </p:nvSpPr>
        <p:spPr>
          <a:xfrm>
            <a:off x="4140200" y="1412875"/>
            <a:ext cx="3854450" cy="936625"/>
          </a:xfrm>
        </p:spPr>
        <p:txBody>
          <a:bodyPr/>
          <a:lstStyle/>
          <a:p>
            <a:pPr eaLnBrk="1" hangingPunct="1">
              <a:buFontTx/>
              <a:buNone/>
            </a:pPr>
            <a:r>
              <a:rPr lang="fr-FR" altLang="fr-FR" sz="1800" b="0" smtClean="0"/>
              <a:t>	Vers les versions numériques des périodiques</a:t>
            </a:r>
          </a:p>
        </p:txBody>
      </p:sp>
      <p:pic>
        <p:nvPicPr>
          <p:cNvPr id="64519" name="Picture 1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1268413"/>
            <a:ext cx="2984500"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4005263"/>
            <a:ext cx="3024188"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21" name="Text Box 12"/>
          <p:cNvSpPr txBox="1">
            <a:spLocks noChangeArrowheads="1"/>
          </p:cNvSpPr>
          <p:nvPr/>
        </p:nvSpPr>
        <p:spPr bwMode="auto">
          <a:xfrm>
            <a:off x="1258888" y="5734050"/>
            <a:ext cx="381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50000"/>
              </a:spcBef>
              <a:buFontTx/>
              <a:buNone/>
            </a:pPr>
            <a:r>
              <a:rPr lang="fr-FR" altLang="fr-FR" sz="1800" b="0"/>
              <a:t>eBooks sur le même thème</a:t>
            </a:r>
          </a:p>
        </p:txBody>
      </p:sp>
      <p:sp>
        <p:nvSpPr>
          <p:cNvPr id="64522" name="Rectangle 13"/>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1"/>
          <p:cNvSpPr>
            <a:spLocks noGrp="1" noChangeArrowheads="1"/>
          </p:cNvSpPr>
          <p:nvPr>
            <p:ph type="title"/>
          </p:nvPr>
        </p:nvSpPr>
        <p:spPr/>
        <p:txBody>
          <a:bodyPr/>
          <a:lstStyle/>
          <a:p>
            <a:r>
              <a:rPr lang="fr-FR" altLang="fr-FR" smtClean="0"/>
              <a:t>. Exemples en bibliothèques</a:t>
            </a:r>
            <a:br>
              <a:rPr lang="fr-FR" altLang="fr-FR" smtClean="0"/>
            </a:br>
            <a:r>
              <a:rPr lang="fr-FR" altLang="fr-FR" b="0" smtClean="0"/>
              <a:t>3.2. Ressources numériques</a:t>
            </a:r>
          </a:p>
        </p:txBody>
      </p:sp>
      <p:pic>
        <p:nvPicPr>
          <p:cNvPr id="66563" name="Picture 9" descr="AR 2D prototype for Columbian Printing Press experience showing different eagle weight siz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55688" y="1600200"/>
            <a:ext cx="3394075" cy="4525963"/>
          </a:xfrm>
        </p:spPr>
      </p:pic>
      <p:pic>
        <p:nvPicPr>
          <p:cNvPr id="66564" name="Picture 16" descr="SCARLET outputs">
            <a:hlinkClick r:id="rId4"/>
          </p:cNvPr>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219700" y="3933825"/>
            <a:ext cx="3160713" cy="21875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5" name="Picture 19" descr="AR shown over a fragment of the Gospel of St. John"/>
          <p:cNvPicPr>
            <a:picLocks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154613" y="1628775"/>
            <a:ext cx="3262312"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6" name="ZoneTexte 1"/>
          <p:cNvSpPr txBox="1">
            <a:spLocks noChangeArrowheads="1"/>
          </p:cNvSpPr>
          <p:nvPr/>
        </p:nvSpPr>
        <p:spPr bwMode="auto">
          <a:xfrm>
            <a:off x="406400" y="1108075"/>
            <a:ext cx="2089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b="0">
                <a:latin typeface="Arial" panose="020B0604020202020204" pitchFamily="34" charset="0"/>
                <a:hlinkClick r:id="rId7"/>
              </a:rPr>
              <a:t>Team SCARLET</a:t>
            </a:r>
            <a:endParaRPr lang="fr-FR" altLang="fr-FR" sz="1800" b="0">
              <a:latin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re 1"/>
          <p:cNvSpPr>
            <a:spLocks noGrp="1"/>
          </p:cNvSpPr>
          <p:nvPr>
            <p:ph type="title"/>
          </p:nvPr>
        </p:nvSpPr>
        <p:spPr/>
        <p:txBody>
          <a:bodyPr/>
          <a:lstStyle/>
          <a:p>
            <a:endParaRPr lang="fr-FR" altLang="fr-FR" smtClean="0"/>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r>
              <a:rPr lang="fr-FR" dirty="0" smtClean="0"/>
              <a:t>Innover ? </a:t>
            </a:r>
          </a:p>
          <a:p>
            <a:pPr marL="457200" indent="-457200">
              <a:buFont typeface="+mj-lt"/>
              <a:buAutoNum type="arabicPeriod"/>
              <a:defRPr/>
            </a:pPr>
            <a:r>
              <a:rPr lang="fr-FR" dirty="0" smtClean="0">
                <a:solidFill>
                  <a:srgbClr val="C00000"/>
                </a:solidFill>
              </a:rPr>
              <a:t>Exemples d’innovations</a:t>
            </a:r>
          </a:p>
          <a:p>
            <a:pPr marL="914400" lvl="1" indent="-457200" eaLnBrk="1" hangingPunct="1">
              <a:buFontTx/>
              <a:buAutoNum type="arabicPeriod"/>
              <a:defRPr/>
            </a:pPr>
            <a:r>
              <a:rPr lang="fr-FR" altLang="fr-FR" dirty="0" smtClean="0"/>
              <a:t>Accueillir, orienter, répondre</a:t>
            </a:r>
          </a:p>
          <a:p>
            <a:pPr marL="914400" lvl="1" indent="-457200" eaLnBrk="1" hangingPunct="1">
              <a:buFontTx/>
              <a:buAutoNum type="arabicPeriod"/>
              <a:defRPr/>
            </a:pPr>
            <a:r>
              <a:rPr lang="fr-FR" altLang="fr-FR" dirty="0" smtClean="0"/>
              <a:t>Documenter, enrichir, parcourir</a:t>
            </a:r>
          </a:p>
          <a:p>
            <a:pPr marL="914400" lvl="1" indent="-457200" eaLnBrk="1" hangingPunct="1">
              <a:buFontTx/>
              <a:buAutoNum type="arabicPeriod"/>
              <a:defRPr/>
            </a:pPr>
            <a:r>
              <a:rPr lang="fr-FR" altLang="fr-FR" dirty="0" smtClean="0">
                <a:solidFill>
                  <a:srgbClr val="C00000"/>
                </a:solidFill>
              </a:rPr>
              <a:t>Impliquer, </a:t>
            </a:r>
            <a:r>
              <a:rPr lang="fr-FR" altLang="fr-FR" dirty="0" err="1" smtClean="0">
                <a:solidFill>
                  <a:srgbClr val="C00000"/>
                </a:solidFill>
              </a:rPr>
              <a:t>co</a:t>
            </a:r>
            <a:r>
              <a:rPr lang="fr-FR" altLang="fr-FR" dirty="0" smtClean="0">
                <a:solidFill>
                  <a:srgbClr val="C00000"/>
                </a:solidFill>
              </a:rPr>
              <a:t>-créer, partager</a:t>
            </a:r>
          </a:p>
          <a:p>
            <a:pPr marL="914400" lvl="1" indent="-457200" eaLnBrk="1" hangingPunct="1">
              <a:buFontTx/>
              <a:buAutoNum type="arabicPeriod"/>
              <a:defRPr/>
            </a:pPr>
            <a:r>
              <a:rPr lang="fr-FR" altLang="fr-FR" dirty="0" smtClean="0"/>
              <a:t>Disséminer, communiquer, fidéliser</a:t>
            </a:r>
          </a:p>
          <a:p>
            <a:pPr marL="0" indent="0">
              <a:buFontTx/>
              <a:buNone/>
              <a:defRPr/>
            </a:pPr>
            <a:endParaRPr lang="fr-FR" dirty="0" smtClean="0">
              <a:solidFill>
                <a:srgbClr val="C00000"/>
              </a:solidFill>
            </a:endParaRP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68613"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D18111BD-A343-4617-B8DE-052F4A3F3716}" type="slidenum">
              <a:rPr lang="fr-FR" sz="900">
                <a:solidFill>
                  <a:srgbClr val="333333"/>
                </a:solidFill>
              </a:rPr>
              <a:pPr>
                <a:spcBef>
                  <a:spcPct val="0"/>
                </a:spcBef>
                <a:buFontTx/>
                <a:buNone/>
              </a:pPr>
              <a:t>32</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7"/>
          <p:cNvSpPr>
            <a:spLocks noGrp="1"/>
          </p:cNvSpPr>
          <p:nvPr>
            <p:ph type="title"/>
          </p:nvPr>
        </p:nvSpPr>
        <p:spPr/>
        <p:txBody>
          <a:bodyPr/>
          <a:lstStyle/>
          <a:p>
            <a:r>
              <a:rPr lang="fr-FR" altLang="fr-FR" smtClean="0"/>
              <a:t>2. Petit panorama de l’innovation</a:t>
            </a:r>
            <a:br>
              <a:rPr lang="fr-FR" altLang="fr-FR" smtClean="0"/>
            </a:br>
            <a:r>
              <a:rPr lang="fr-FR" altLang="fr-FR" b="0" smtClean="0"/>
              <a:t>2.3. Impliquer, co-créer, partager</a:t>
            </a:r>
            <a:endParaRPr lang="fr-FR" altLang="fr-FR" smtClean="0"/>
          </a:p>
        </p:txBody>
      </p:sp>
      <p:sp>
        <p:nvSpPr>
          <p:cNvPr id="70659" name="Espace réservé du numéro de diapositive 2"/>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F08A5B4C-7B79-4013-BEEC-6FCA561353C0}" type="slidenum">
              <a:rPr lang="fr-FR" sz="900">
                <a:solidFill>
                  <a:srgbClr val="333333"/>
                </a:solidFill>
              </a:rPr>
              <a:pPr>
                <a:spcBef>
                  <a:spcPct val="0"/>
                </a:spcBef>
                <a:buFontTx/>
                <a:buNone/>
              </a:pPr>
              <a:t>33</a:t>
            </a:fld>
            <a:endParaRPr lang="fr-FR" sz="900">
              <a:solidFill>
                <a:srgbClr val="333333"/>
              </a:solidFill>
            </a:endParaRPr>
          </a:p>
        </p:txBody>
      </p:sp>
      <p:sp>
        <p:nvSpPr>
          <p:cNvPr id="70660" name="Rectangle 12"/>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graphicFrame>
        <p:nvGraphicFramePr>
          <p:cNvPr id="70661" name="Espace réservé du contenu 5"/>
          <p:cNvGraphicFramePr>
            <a:graphicFrameLocks noGrp="1" noChangeAspect="1"/>
          </p:cNvGraphicFramePr>
          <p:nvPr>
            <p:ph sz="quarter" idx="2"/>
          </p:nvPr>
        </p:nvGraphicFramePr>
        <p:xfrm>
          <a:off x="5148263" y="3860800"/>
          <a:ext cx="3292475" cy="2185988"/>
        </p:xfrm>
        <a:graphic>
          <a:graphicData uri="http://schemas.openxmlformats.org/presentationml/2006/ole">
            <mc:AlternateContent xmlns:mc="http://schemas.openxmlformats.org/markup-compatibility/2006">
              <mc:Choice xmlns:v="urn:schemas-microsoft-com:vml" Requires="v">
                <p:oleObj spid="_x0000_s70664" name="Image bitmap" r:id="rId4" imgW="7992591" imgH="5304762" progId="Paint.Picture">
                  <p:embed/>
                </p:oleObj>
              </mc:Choice>
              <mc:Fallback>
                <p:oleObj name="Image bitmap" r:id="rId4" imgW="7992591" imgH="5304762" progId="Paint.Picture">
                  <p:embed/>
                  <p:pic>
                    <p:nvPicPr>
                      <p:cNvPr id="0" name="Espace réservé du contenu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3860800"/>
                        <a:ext cx="3292475" cy="2185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0662" name="Picture 4"/>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966788" y="1600200"/>
            <a:ext cx="3573462" cy="4525963"/>
          </a:xfrm>
        </p:spPr>
      </p:pic>
      <p:pic>
        <p:nvPicPr>
          <p:cNvPr id="70663" name="Picture 2">
            <a:hlinkClick r:id="rId7"/>
          </p:cNvPr>
          <p:cNvPicPr>
            <a:picLocks noGrp="1" noChangeAspect="1" noChangeArrowheads="1"/>
          </p:cNvPicPr>
          <p:nvPr>
            <p:ph sz="quarter" idx="3"/>
          </p:nvPr>
        </p:nvPicPr>
        <p:blipFill>
          <a:blip r:embed="rId8">
            <a:extLst>
              <a:ext uri="{28A0092B-C50C-407E-A947-70E740481C1C}">
                <a14:useLocalDpi xmlns:a14="http://schemas.microsoft.com/office/drawing/2010/main" val="0"/>
              </a:ext>
            </a:extLst>
          </a:blip>
          <a:srcRect/>
          <a:stretch>
            <a:fillRect/>
          </a:stretch>
        </p:blipFill>
        <p:spPr>
          <a:xfrm>
            <a:off x="4932363" y="1484313"/>
            <a:ext cx="3854450" cy="21669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7"/>
          <p:cNvSpPr>
            <a:spLocks noGrp="1"/>
          </p:cNvSpPr>
          <p:nvPr>
            <p:ph type="title" idx="4294967295"/>
          </p:nvPr>
        </p:nvSpPr>
        <p:spPr>
          <a:xfrm>
            <a:off x="457200" y="274638"/>
            <a:ext cx="8229600" cy="1143000"/>
          </a:xfrm>
        </p:spPr>
        <p:txBody>
          <a:bodyPr/>
          <a:lstStyle/>
          <a:p>
            <a:pPr eaLnBrk="1" hangingPunct="1"/>
            <a:r>
              <a:rPr lang="fr-FR" altLang="fr-FR" smtClean="0"/>
              <a:t>2. Petit panorama de l’innovation</a:t>
            </a:r>
            <a:br>
              <a:rPr lang="fr-FR" altLang="fr-FR" smtClean="0"/>
            </a:br>
            <a:r>
              <a:rPr lang="fr-FR" altLang="fr-FR" b="0" smtClean="0"/>
              <a:t>2.3. Impliquer, co-créer, partager</a:t>
            </a:r>
            <a:endParaRPr lang="fr-FR" altLang="fr-FR" smtClean="0"/>
          </a:p>
        </p:txBody>
      </p:sp>
      <p:sp>
        <p:nvSpPr>
          <p:cNvPr id="72707" name="Espace réservé du texte 8"/>
          <p:cNvSpPr>
            <a:spLocks noGrp="1"/>
          </p:cNvSpPr>
          <p:nvPr>
            <p:ph type="body" idx="4294967295"/>
          </p:nvPr>
        </p:nvSpPr>
        <p:spPr>
          <a:xfrm>
            <a:off x="457200" y="1535113"/>
            <a:ext cx="4114800" cy="669925"/>
          </a:xfrm>
        </p:spPr>
        <p:txBody>
          <a:bodyPr anchor="b"/>
          <a:lstStyle/>
          <a:p>
            <a:pPr marL="0" indent="0" eaLnBrk="1" hangingPunct="1">
              <a:buFontTx/>
              <a:buNone/>
            </a:pPr>
            <a:r>
              <a:rPr lang="fr-FR" altLang="fr-FR" sz="2000" smtClean="0"/>
              <a:t>i-land, La Cité interactive (Aarhus)</a:t>
            </a:r>
          </a:p>
        </p:txBody>
      </p:sp>
      <p:sp>
        <p:nvSpPr>
          <p:cNvPr id="72708" name="Espace réservé du texte 10"/>
          <p:cNvSpPr>
            <a:spLocks noGrp="1"/>
          </p:cNvSpPr>
          <p:nvPr>
            <p:ph type="body" sz="quarter" idx="4294967295"/>
          </p:nvPr>
        </p:nvSpPr>
        <p:spPr>
          <a:xfrm>
            <a:off x="4645025" y="1535113"/>
            <a:ext cx="4041775" cy="639762"/>
          </a:xfrm>
        </p:spPr>
        <p:txBody>
          <a:bodyPr anchor="b"/>
          <a:lstStyle/>
          <a:p>
            <a:pPr marL="0" indent="0">
              <a:buFontTx/>
              <a:buNone/>
            </a:pPr>
            <a:r>
              <a:rPr lang="fr-FR" altLang="fr-FR" sz="2000" b="0" smtClean="0">
                <a:hlinkClick r:id="rId3"/>
              </a:rPr>
              <a:t>NCSU’s Wolfwalk</a:t>
            </a:r>
            <a:r>
              <a:rPr lang="fr-FR" altLang="fr-FR" sz="2000" b="0" smtClean="0"/>
              <a:t> (</a:t>
            </a:r>
            <a:r>
              <a:rPr lang="fr-FR" altLang="fr-FR" sz="2000" b="0" smtClean="0">
                <a:hlinkClick r:id="rId4"/>
              </a:rPr>
              <a:t>Université d'État de Caroline du Nord</a:t>
            </a:r>
            <a:r>
              <a:rPr lang="fr-FR" altLang="fr-FR" sz="2000" b="0" smtClean="0"/>
              <a:t>)</a:t>
            </a:r>
          </a:p>
        </p:txBody>
      </p:sp>
      <p:sp>
        <p:nvSpPr>
          <p:cNvPr id="72709" name="Espace réservé du numéro de diapositive 6"/>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070FD710-0BC0-41B8-AA13-FE02913D8AB5}" type="slidenum">
              <a:rPr lang="fr-FR" sz="900">
                <a:solidFill>
                  <a:srgbClr val="333333"/>
                </a:solidFill>
              </a:rPr>
              <a:pPr algn="r" eaLnBrk="1" hangingPunct="1">
                <a:spcBef>
                  <a:spcPct val="0"/>
                </a:spcBef>
                <a:buFontTx/>
                <a:buNone/>
              </a:pPr>
              <a:t>34</a:t>
            </a:fld>
            <a:endParaRPr lang="fr-FR" sz="900">
              <a:solidFill>
                <a:srgbClr val="333333"/>
              </a:solidFill>
            </a:endParaRPr>
          </a:p>
        </p:txBody>
      </p:sp>
      <p:pic>
        <p:nvPicPr>
          <p:cNvPr id="727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435225"/>
            <a:ext cx="4194175"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1" name="Rectangle 9"/>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pic>
        <p:nvPicPr>
          <p:cNvPr id="727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075" y="2224088"/>
            <a:ext cx="376872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u numéro de diapositive 3"/>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22A5C312-B1FC-4AEC-8156-561617B2D122}" type="slidenum">
              <a:rPr lang="fr-FR" sz="900">
                <a:solidFill>
                  <a:srgbClr val="333333"/>
                </a:solidFill>
              </a:rPr>
              <a:pPr algn="r" eaLnBrk="1" hangingPunct="1">
                <a:spcBef>
                  <a:spcPct val="0"/>
                </a:spcBef>
                <a:buFontTx/>
                <a:buNone/>
              </a:pPr>
              <a:t>35</a:t>
            </a:fld>
            <a:endParaRPr lang="fr-FR" sz="900">
              <a:solidFill>
                <a:srgbClr val="333333"/>
              </a:solidFill>
            </a:endParaRPr>
          </a:p>
        </p:txBody>
      </p:sp>
      <p:sp>
        <p:nvSpPr>
          <p:cNvPr id="74755" name="Titre 1"/>
          <p:cNvSpPr>
            <a:spLocks noGrp="1"/>
          </p:cNvSpPr>
          <p:nvPr>
            <p:ph type="title" idx="4294967295"/>
          </p:nvPr>
        </p:nvSpPr>
        <p:spPr/>
        <p:txBody>
          <a:bodyPr/>
          <a:lstStyle/>
          <a:p>
            <a:pPr eaLnBrk="1" hangingPunct="1"/>
            <a:r>
              <a:rPr lang="fr-FR" altLang="fr-FR" smtClean="0"/>
              <a:t>2. Petit panorama de l’innovation</a:t>
            </a:r>
            <a:br>
              <a:rPr lang="fr-FR" altLang="fr-FR" smtClean="0"/>
            </a:br>
            <a:r>
              <a:rPr lang="fr-FR" altLang="fr-FR" b="0" smtClean="0"/>
              <a:t>2.3. Impliquer, co-créer, partager</a:t>
            </a:r>
          </a:p>
        </p:txBody>
      </p:sp>
      <p:sp>
        <p:nvSpPr>
          <p:cNvPr id="182275" name="Espace réservé du contenu 2"/>
          <p:cNvSpPr>
            <a:spLocks noGrp="1"/>
          </p:cNvSpPr>
          <p:nvPr>
            <p:ph idx="4294967295"/>
          </p:nvPr>
        </p:nvSpPr>
        <p:spPr>
          <a:xfrm>
            <a:off x="827088" y="1341438"/>
            <a:ext cx="7859712" cy="4884737"/>
          </a:xfrm>
        </p:spPr>
        <p:txBody>
          <a:bodyPr/>
          <a:lstStyle/>
          <a:p>
            <a:pPr eaLnBrk="1" hangingPunct="1">
              <a:defRPr/>
            </a:pPr>
            <a:r>
              <a:rPr lang="fr-FR" sz="2000" dirty="0" smtClean="0"/>
              <a:t>Expérimenter </a:t>
            </a:r>
            <a:r>
              <a:rPr lang="fr-FR" sz="2000" b="0" dirty="0" smtClean="0"/>
              <a:t>dans les univers virtuels</a:t>
            </a:r>
          </a:p>
          <a:p>
            <a:pPr marL="0" indent="0" eaLnBrk="1" hangingPunct="1">
              <a:buFontTx/>
              <a:buNone/>
              <a:defRPr/>
            </a:pPr>
            <a:endParaRPr lang="fr-FR" sz="1000" b="0" dirty="0" smtClean="0"/>
          </a:p>
          <a:p>
            <a:pPr marL="0" indent="0" eaLnBrk="1" hangingPunct="1">
              <a:buFontTx/>
              <a:buNone/>
              <a:defRPr/>
            </a:pPr>
            <a:r>
              <a:rPr lang="fr-FR" sz="2000" b="0" dirty="0" smtClean="0"/>
              <a:t>Une expérience d’interaction utilisant </a:t>
            </a:r>
          </a:p>
          <a:p>
            <a:pPr marL="0" indent="0" eaLnBrk="1" hangingPunct="1">
              <a:buFontTx/>
              <a:buNone/>
              <a:defRPr/>
            </a:pPr>
            <a:r>
              <a:rPr lang="fr-FR" sz="2000" b="0" dirty="0" smtClean="0"/>
              <a:t>les mondes virtuels à Birmingham (vidéo)  </a:t>
            </a:r>
          </a:p>
          <a:p>
            <a:pPr marL="0" indent="0" eaLnBrk="1" hangingPunct="1">
              <a:buFontTx/>
              <a:buNone/>
              <a:defRPr/>
            </a:pPr>
            <a:endParaRPr lang="fr-FR" b="0" dirty="0" smtClean="0"/>
          </a:p>
          <a:p>
            <a:pPr marL="0" indent="0" eaLnBrk="1" hangingPunct="1">
              <a:buFontTx/>
              <a:buNone/>
              <a:defRPr/>
            </a:pPr>
            <a:endParaRPr lang="fr-FR" b="0" dirty="0" smtClean="0"/>
          </a:p>
        </p:txBody>
      </p:sp>
      <p:sp>
        <p:nvSpPr>
          <p:cNvPr id="74757"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EE06AF32-F313-4AB4-BA39-CDC55ECD8270}" type="slidenum">
              <a:rPr lang="fr-FR" sz="900">
                <a:solidFill>
                  <a:srgbClr val="333333"/>
                </a:solidFill>
              </a:rPr>
              <a:pPr algn="r" eaLnBrk="1" hangingPunct="1">
                <a:spcBef>
                  <a:spcPct val="0"/>
                </a:spcBef>
                <a:buFontTx/>
                <a:buNone/>
              </a:pPr>
              <a:t>35</a:t>
            </a:fld>
            <a:endParaRPr lang="fr-FR" sz="900">
              <a:solidFill>
                <a:srgbClr val="333333"/>
              </a:solidFill>
            </a:endParaRPr>
          </a:p>
        </p:txBody>
      </p:sp>
      <p:sp>
        <p:nvSpPr>
          <p:cNvPr id="74758" name="Rectangle 9"/>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pic>
        <p:nvPicPr>
          <p:cNvPr id="74759" name="Picture 2" descr="http://www.vagabondages.org/public/Images/SecondLife/Image5-300x1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25" y="4581525"/>
            <a:ext cx="350678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4" descr="http://www.vagabondages.org/public/Images/SecondLife/Image1-300x1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820988"/>
            <a:ext cx="4006850"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re 9"/>
          <p:cNvSpPr>
            <a:spLocks noGrp="1"/>
          </p:cNvSpPr>
          <p:nvPr>
            <p:ph type="title"/>
          </p:nvPr>
        </p:nvSpPr>
        <p:spPr/>
        <p:txBody>
          <a:bodyPr/>
          <a:lstStyle/>
          <a:p>
            <a:r>
              <a:rPr lang="fr-FR" altLang="fr-FR" smtClean="0"/>
              <a:t>2. Petit panorama de l’innovation</a:t>
            </a:r>
            <a:br>
              <a:rPr lang="fr-FR" altLang="fr-FR" smtClean="0"/>
            </a:br>
            <a:r>
              <a:rPr lang="fr-FR" altLang="fr-FR" b="0" smtClean="0"/>
              <a:t>2.3. Impliquer, co-créer, partager</a:t>
            </a:r>
            <a:endParaRPr lang="fr-FR" altLang="fr-FR" smtClean="0"/>
          </a:p>
        </p:txBody>
      </p:sp>
      <p:sp>
        <p:nvSpPr>
          <p:cNvPr id="76803" name="Espace réservé du texte 4"/>
          <p:cNvSpPr>
            <a:spLocks noGrp="1"/>
          </p:cNvSpPr>
          <p:nvPr>
            <p:ph type="body" idx="1"/>
          </p:nvPr>
        </p:nvSpPr>
        <p:spPr/>
        <p:txBody>
          <a:bodyPr/>
          <a:lstStyle/>
          <a:p>
            <a:r>
              <a:rPr lang="fr-FR" altLang="fr-FR" sz="2000" smtClean="0"/>
              <a:t>    </a:t>
            </a:r>
            <a:r>
              <a:rPr lang="fr-FR" altLang="fr-FR" sz="1800" smtClean="0"/>
              <a:t>Pirate box à Aulnay</a:t>
            </a:r>
          </a:p>
        </p:txBody>
      </p:sp>
      <p:pic>
        <p:nvPicPr>
          <p:cNvPr id="76804" name="Picture 2" descr="http://3.bp.blogspot.com/-Fq6FwemSwPA/UH0aWk2cxzI/AAAAAAAAEYs/AGdUeyiWQM0/s320/piratebox.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71550" y="2278063"/>
            <a:ext cx="2744788" cy="4029075"/>
          </a:xfrm>
          <a:noFill/>
          <a:extLst>
            <a:ext uri="{909E8E84-426E-40DD-AFC4-6F175D3DCCD1}">
              <a14:hiddenFill xmlns:a14="http://schemas.microsoft.com/office/drawing/2010/main">
                <a:solidFill>
                  <a:srgbClr val="FFFFFF"/>
                </a:solidFill>
              </a14:hiddenFill>
            </a:ext>
          </a:extLst>
        </p:spPr>
      </p:pic>
      <p:sp>
        <p:nvSpPr>
          <p:cNvPr id="76805" name="Espace réservé du texte 10"/>
          <p:cNvSpPr>
            <a:spLocks noGrp="1"/>
          </p:cNvSpPr>
          <p:nvPr>
            <p:ph type="body" sz="quarter" idx="3"/>
          </p:nvPr>
        </p:nvSpPr>
        <p:spPr/>
        <p:txBody>
          <a:bodyPr/>
          <a:lstStyle/>
          <a:p>
            <a:r>
              <a:rPr lang="fr-FR" altLang="fr-FR" sz="1800" smtClean="0"/>
              <a:t>Plug numérique de Lezoux</a:t>
            </a:r>
          </a:p>
        </p:txBody>
      </p:sp>
      <p:sp>
        <p:nvSpPr>
          <p:cNvPr id="76806" name="Espace réservé du numéro de diapositive 2"/>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0BBE4CC6-AD04-4395-877A-16D3141E48BA}" type="slidenum">
              <a:rPr lang="fr-FR" sz="900">
                <a:solidFill>
                  <a:srgbClr val="333333"/>
                </a:solidFill>
              </a:rPr>
              <a:pPr>
                <a:spcBef>
                  <a:spcPct val="0"/>
                </a:spcBef>
                <a:buFontTx/>
                <a:buNone/>
              </a:pPr>
              <a:t>36</a:t>
            </a:fld>
            <a:endParaRPr lang="fr-FR" sz="900">
              <a:solidFill>
                <a:srgbClr val="333333"/>
              </a:solidFill>
            </a:endParaRPr>
          </a:p>
        </p:txBody>
      </p:sp>
      <p:pic>
        <p:nvPicPr>
          <p:cNvPr id="76807" name="Picture 5" descr="http://www.savoirscom1.info/wp-content/uploads/2012/09/tumblr_map20m2Uje1r8af5zo1_1280-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205038"/>
            <a:ext cx="4081462"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6"/>
          <p:cNvSpPr txBox="1">
            <a:spLocks/>
          </p:cNvSpPr>
          <p:nvPr/>
        </p:nvSpPr>
        <p:spPr bwMode="auto">
          <a:xfrm>
            <a:off x="6000750" y="2205038"/>
            <a:ext cx="2592388" cy="11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chemeClr val="tx1"/>
                </a:solidFill>
                <a:latin typeface="+mn-lt"/>
              </a:defRPr>
            </a:lvl2pPr>
            <a:lvl3pPr marL="914400" indent="0" algn="l" rtl="0" eaLnBrk="0" fontAlgn="base" hangingPunct="0">
              <a:spcBef>
                <a:spcPct val="20000"/>
              </a:spcBef>
              <a:spcAft>
                <a:spcPct val="0"/>
              </a:spcAft>
              <a:buNone/>
              <a:defRPr sz="1800" b="1">
                <a:solidFill>
                  <a:schemeClr val="tx1"/>
                </a:solidFill>
                <a:latin typeface="+mn-lt"/>
              </a:defRPr>
            </a:lvl3pPr>
            <a:lvl4pPr marL="1371600" indent="0" algn="l" rtl="0" eaLnBrk="0" fontAlgn="base" hangingPunct="0">
              <a:spcBef>
                <a:spcPct val="20000"/>
              </a:spcBef>
              <a:spcAft>
                <a:spcPct val="0"/>
              </a:spcAft>
              <a:buNone/>
              <a:defRPr sz="1600" b="1">
                <a:solidFill>
                  <a:schemeClr val="tx1"/>
                </a:solidFill>
                <a:latin typeface="+mn-lt"/>
              </a:defRPr>
            </a:lvl4pPr>
            <a:lvl5pPr marL="1828800" indent="0" algn="l" rtl="0" eaLnBrk="0" fontAlgn="base" hangingPunct="0">
              <a:spcBef>
                <a:spcPct val="20000"/>
              </a:spcBef>
              <a:spcAft>
                <a:spcPct val="0"/>
              </a:spcAft>
              <a:buNone/>
              <a:defRPr sz="1600" b="1">
                <a:solidFill>
                  <a:schemeClr val="tx1"/>
                </a:solidFill>
                <a:latin typeface="+mn-lt"/>
              </a:defRPr>
            </a:lvl5pPr>
            <a:lvl6pPr marL="2286000" indent="0" algn="l" rtl="0" fontAlgn="base">
              <a:spcBef>
                <a:spcPct val="20000"/>
              </a:spcBef>
              <a:spcAft>
                <a:spcPct val="0"/>
              </a:spcAft>
              <a:buNone/>
              <a:defRPr sz="1600" b="1">
                <a:solidFill>
                  <a:schemeClr val="tx1"/>
                </a:solidFill>
                <a:latin typeface="+mn-lt"/>
              </a:defRPr>
            </a:lvl6pPr>
            <a:lvl7pPr marL="2743200" indent="0" algn="l" rtl="0" fontAlgn="base">
              <a:spcBef>
                <a:spcPct val="20000"/>
              </a:spcBef>
              <a:spcAft>
                <a:spcPct val="0"/>
              </a:spcAft>
              <a:buNone/>
              <a:defRPr sz="1600" b="1">
                <a:solidFill>
                  <a:schemeClr val="tx1"/>
                </a:solidFill>
                <a:latin typeface="+mn-lt"/>
              </a:defRPr>
            </a:lvl7pPr>
            <a:lvl8pPr marL="3200400" indent="0" algn="l" rtl="0" fontAlgn="base">
              <a:spcBef>
                <a:spcPct val="20000"/>
              </a:spcBef>
              <a:spcAft>
                <a:spcPct val="0"/>
              </a:spcAft>
              <a:buNone/>
              <a:defRPr sz="1600" b="1">
                <a:solidFill>
                  <a:schemeClr val="tx1"/>
                </a:solidFill>
                <a:latin typeface="+mn-lt"/>
              </a:defRPr>
            </a:lvl8pPr>
            <a:lvl9pPr marL="3657600" indent="0" algn="l" rtl="0" fontAlgn="base">
              <a:spcBef>
                <a:spcPct val="20000"/>
              </a:spcBef>
              <a:spcAft>
                <a:spcPct val="0"/>
              </a:spcAft>
              <a:buNone/>
              <a:defRPr sz="1600" b="1">
                <a:solidFill>
                  <a:schemeClr val="tx1"/>
                </a:solidFill>
                <a:latin typeface="+mn-lt"/>
              </a:defRPr>
            </a:lvl9pPr>
          </a:lstStyle>
          <a:p>
            <a:pPr>
              <a:defRPr/>
            </a:pPr>
            <a:endParaRPr lang="fr-FR" sz="2000" kern="0" dirty="0"/>
          </a:p>
        </p:txBody>
      </p:sp>
      <p:sp>
        <p:nvSpPr>
          <p:cNvPr id="76809" name="Rectangle 16"/>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
        <p:nvSpPr>
          <p:cNvPr id="76810" name="Rectangle 9"/>
          <p:cNvSpPr>
            <a:spLocks noChangeArrowheads="1"/>
          </p:cNvSpPr>
          <p:nvPr/>
        </p:nvSpPr>
        <p:spPr bwMode="auto">
          <a:xfrm>
            <a:off x="395288" y="1274763"/>
            <a:ext cx="8497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a:latin typeface="Arial" panose="020B0604020202020204" pitchFamily="34" charset="0"/>
              </a:rPr>
              <a:t>Partage de contenus, la notion de « biens communs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pPr eaLnBrk="1" hangingPunct="1"/>
            <a:r>
              <a:rPr lang="fr-FR" altLang="fr-FR" smtClean="0"/>
              <a:t>2. Petit panorama de l’innovation</a:t>
            </a:r>
            <a:br>
              <a:rPr lang="fr-FR" altLang="fr-FR" smtClean="0"/>
            </a:br>
            <a:r>
              <a:rPr lang="fr-FR" altLang="fr-FR" b="0" smtClean="0"/>
              <a:t>2.3. Impliquer, co-créer, partager</a:t>
            </a:r>
          </a:p>
        </p:txBody>
      </p:sp>
      <p:sp>
        <p:nvSpPr>
          <p:cNvPr id="629763" name="Rectangle 3"/>
          <p:cNvSpPr>
            <a:spLocks noGrp="1" noChangeArrowheads="1"/>
          </p:cNvSpPr>
          <p:nvPr>
            <p:ph type="body" sz="half" idx="4294967295"/>
          </p:nvPr>
        </p:nvSpPr>
        <p:spPr>
          <a:xfrm>
            <a:off x="747713" y="1585913"/>
            <a:ext cx="7858125" cy="2185987"/>
          </a:xfrm>
        </p:spPr>
        <p:txBody>
          <a:bodyPr/>
          <a:lstStyle/>
          <a:p>
            <a:pPr marL="0" indent="0" eaLnBrk="1" hangingPunct="1">
              <a:lnSpc>
                <a:spcPct val="80000"/>
              </a:lnSpc>
              <a:spcBef>
                <a:spcPct val="0"/>
              </a:spcBef>
              <a:buFontTx/>
              <a:buNone/>
              <a:defRPr/>
            </a:pPr>
            <a:r>
              <a:rPr lang="fr-FR" sz="2000" dirty="0" smtClean="0"/>
              <a:t>Défendre l'accès libre à la culture</a:t>
            </a:r>
          </a:p>
          <a:p>
            <a:pPr lvl="1" eaLnBrk="1" hangingPunct="1">
              <a:lnSpc>
                <a:spcPct val="80000"/>
              </a:lnSpc>
              <a:spcBef>
                <a:spcPct val="0"/>
              </a:spcBef>
              <a:defRPr/>
            </a:pPr>
            <a:endParaRPr lang="fr-FR" sz="2000" dirty="0" smtClean="0"/>
          </a:p>
          <a:p>
            <a:pPr lvl="1" eaLnBrk="1" hangingPunct="1">
              <a:lnSpc>
                <a:spcPct val="80000"/>
              </a:lnSpc>
              <a:spcBef>
                <a:spcPct val="0"/>
              </a:spcBef>
              <a:defRPr/>
            </a:pPr>
            <a:r>
              <a:rPr lang="fr-FR" sz="2000" dirty="0" smtClean="0"/>
              <a:t>Bornes </a:t>
            </a:r>
            <a:r>
              <a:rPr lang="fr-FR" sz="2000" dirty="0" err="1" smtClean="0">
                <a:hlinkClick r:id="rId3"/>
              </a:rPr>
              <a:t>Automazic</a:t>
            </a:r>
            <a:r>
              <a:rPr lang="fr-FR" sz="2000" dirty="0" smtClean="0"/>
              <a:t> : téléchargement et dépôt d</a:t>
            </a:r>
            <a:r>
              <a:rPr lang="fr-FR" altLang="fr-FR" sz="2000" dirty="0" smtClean="0"/>
              <a:t>’</a:t>
            </a:r>
            <a:r>
              <a:rPr lang="fr-FR" sz="2000" dirty="0" smtClean="0"/>
              <a:t>œuvres musicales libres de droits</a:t>
            </a:r>
          </a:p>
          <a:p>
            <a:pPr lvl="1" eaLnBrk="1" hangingPunct="1">
              <a:lnSpc>
                <a:spcPct val="80000"/>
              </a:lnSpc>
              <a:spcBef>
                <a:spcPct val="0"/>
              </a:spcBef>
              <a:defRPr/>
            </a:pPr>
            <a:r>
              <a:rPr lang="fr-FR" sz="2000" dirty="0" smtClean="0">
                <a:hlinkClick r:id="rId4"/>
              </a:rPr>
              <a:t>La Source </a:t>
            </a:r>
            <a:r>
              <a:rPr lang="fr-FR" sz="2000" dirty="0" smtClean="0"/>
              <a:t>: bornes logiciels libres</a:t>
            </a:r>
          </a:p>
          <a:p>
            <a:pPr lvl="1" eaLnBrk="1" hangingPunct="1">
              <a:lnSpc>
                <a:spcPct val="80000"/>
              </a:lnSpc>
              <a:spcBef>
                <a:spcPct val="0"/>
              </a:spcBef>
              <a:defRPr/>
            </a:pPr>
            <a:r>
              <a:rPr lang="fr-FR" sz="2000" dirty="0" smtClean="0">
                <a:hlinkClick r:id="rId5"/>
              </a:rPr>
              <a:t>Ressources</a:t>
            </a:r>
            <a:r>
              <a:rPr lang="fr-FR" sz="2000" dirty="0" smtClean="0"/>
              <a:t> pédagogiques libres</a:t>
            </a:r>
          </a:p>
          <a:p>
            <a:pPr eaLnBrk="1" hangingPunct="1">
              <a:lnSpc>
                <a:spcPct val="80000"/>
              </a:lnSpc>
              <a:spcBef>
                <a:spcPct val="0"/>
              </a:spcBef>
              <a:defRPr/>
            </a:pPr>
            <a:endParaRPr lang="fr-FR" sz="2000" dirty="0" smtClean="0"/>
          </a:p>
          <a:p>
            <a:pPr eaLnBrk="1" hangingPunct="1">
              <a:defRPr/>
            </a:pPr>
            <a:endParaRPr lang="fr-FR" sz="2000" dirty="0" smtClean="0"/>
          </a:p>
          <a:p>
            <a:pPr eaLnBrk="1" hangingPunct="1">
              <a:defRPr/>
            </a:pPr>
            <a:endParaRPr lang="fr-FR" sz="2000" dirty="0" smtClean="0"/>
          </a:p>
          <a:p>
            <a:pPr eaLnBrk="1" hangingPunct="1">
              <a:lnSpc>
                <a:spcPct val="80000"/>
              </a:lnSpc>
              <a:spcBef>
                <a:spcPct val="0"/>
              </a:spcBef>
              <a:buFontTx/>
              <a:buNone/>
              <a:defRPr/>
            </a:pPr>
            <a:endParaRPr lang="fr-FR" sz="2000" dirty="0" smtClean="0"/>
          </a:p>
        </p:txBody>
      </p:sp>
      <p:sp>
        <p:nvSpPr>
          <p:cNvPr id="78852"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A21BF24D-2E96-4169-8936-92EE365CBF25}" type="slidenum">
              <a:rPr lang="fr-FR" sz="900">
                <a:solidFill>
                  <a:srgbClr val="333333"/>
                </a:solidFill>
              </a:rPr>
              <a:pPr algn="r" eaLnBrk="1" hangingPunct="1">
                <a:spcBef>
                  <a:spcPct val="0"/>
                </a:spcBef>
                <a:buFontTx/>
                <a:buNone/>
              </a:pPr>
              <a:t>37</a:t>
            </a:fld>
            <a:endParaRPr lang="fr-FR" sz="900">
              <a:solidFill>
                <a:srgbClr val="333333"/>
              </a:solidFill>
            </a:endParaRPr>
          </a:p>
        </p:txBody>
      </p:sp>
      <p:pic>
        <p:nvPicPr>
          <p:cNvPr id="7885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3771900"/>
            <a:ext cx="337820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4213" y="3833813"/>
            <a:ext cx="3724275" cy="248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855" name="Rectangle 8"/>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re 8"/>
          <p:cNvSpPr>
            <a:spLocks noGrp="1"/>
          </p:cNvSpPr>
          <p:nvPr>
            <p:ph type="title"/>
          </p:nvPr>
        </p:nvSpPr>
        <p:spPr/>
        <p:txBody>
          <a:bodyPr/>
          <a:lstStyle/>
          <a:p>
            <a:r>
              <a:rPr lang="fr-FR" altLang="fr-FR" smtClean="0"/>
              <a:t>2. Petit panorama de l’innovation</a:t>
            </a:r>
            <a:br>
              <a:rPr lang="fr-FR" altLang="fr-FR" smtClean="0"/>
            </a:br>
            <a:r>
              <a:rPr lang="fr-FR" altLang="fr-FR" b="0" smtClean="0"/>
              <a:t>2.3. Impliquer, co-créer, partager</a:t>
            </a:r>
            <a:endParaRPr lang="fr-FR" altLang="fr-FR" smtClean="0"/>
          </a:p>
        </p:txBody>
      </p:sp>
      <p:pic>
        <p:nvPicPr>
          <p:cNvPr id="80899" name="Picture 2" descr="Permalien de l'image intégré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08175" y="2133600"/>
            <a:ext cx="5715000" cy="4286250"/>
          </a:xfrm>
          <a:noFill/>
          <a:extLst>
            <a:ext uri="{909E8E84-426E-40DD-AFC4-6F175D3DCCD1}">
              <a14:hiddenFill xmlns:a14="http://schemas.microsoft.com/office/drawing/2010/main">
                <a:solidFill>
                  <a:srgbClr val="FFFFFF"/>
                </a:solidFill>
              </a14:hiddenFill>
            </a:ext>
          </a:extLst>
        </p:spPr>
      </p:pic>
      <p:sp>
        <p:nvSpPr>
          <p:cNvPr id="80900" name="Espace réservé du numéro de diapositive 7"/>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F84915C7-BA9D-4680-A736-BF76FD747B92}" type="slidenum">
              <a:rPr lang="fr-FR" sz="900">
                <a:solidFill>
                  <a:srgbClr val="333333"/>
                </a:solidFill>
              </a:rPr>
              <a:pPr>
                <a:spcBef>
                  <a:spcPct val="0"/>
                </a:spcBef>
                <a:buFontTx/>
                <a:buNone/>
              </a:pPr>
              <a:t>38</a:t>
            </a:fld>
            <a:endParaRPr lang="fr-FR" sz="900">
              <a:solidFill>
                <a:srgbClr val="333333"/>
              </a:solidFill>
            </a:endParaRPr>
          </a:p>
        </p:txBody>
      </p:sp>
      <p:sp>
        <p:nvSpPr>
          <p:cNvPr id="80901" name="Espace réservé du texte 2"/>
          <p:cNvSpPr>
            <a:spLocks noGrp="1"/>
          </p:cNvSpPr>
          <p:nvPr>
            <p:ph type="body" idx="4294967295"/>
          </p:nvPr>
        </p:nvSpPr>
        <p:spPr>
          <a:xfrm>
            <a:off x="250825" y="1557338"/>
            <a:ext cx="5473700" cy="639762"/>
          </a:xfrm>
        </p:spPr>
        <p:txBody>
          <a:bodyPr/>
          <a:lstStyle/>
          <a:p>
            <a:pPr marL="0" indent="0">
              <a:buFontTx/>
              <a:buNone/>
            </a:pPr>
            <a:r>
              <a:rPr lang="fr-FR" altLang="fr-FR" sz="2000" smtClean="0"/>
              <a:t>DIY et Fablabs</a:t>
            </a:r>
          </a:p>
        </p:txBody>
      </p:sp>
      <p:sp>
        <p:nvSpPr>
          <p:cNvPr id="80902" name="Rectangle 10"/>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re 1"/>
          <p:cNvSpPr>
            <a:spLocks noGrp="1"/>
          </p:cNvSpPr>
          <p:nvPr>
            <p:ph type="title"/>
          </p:nvPr>
        </p:nvSpPr>
        <p:spPr/>
        <p:txBody>
          <a:bodyPr/>
          <a:lstStyle/>
          <a:p>
            <a:endParaRPr lang="fr-FR" altLang="fr-FR" smtClean="0"/>
          </a:p>
        </p:txBody>
      </p:sp>
      <p:sp>
        <p:nvSpPr>
          <p:cNvPr id="3" name="Espace réservé du contenu 2"/>
          <p:cNvSpPr>
            <a:spLocks noGrp="1"/>
          </p:cNvSpPr>
          <p:nvPr>
            <p:ph idx="1"/>
          </p:nvPr>
        </p:nvSpPr>
        <p:spPr/>
        <p:txBody>
          <a:bodyPr/>
          <a:lstStyle/>
          <a:p>
            <a:pPr marL="0" indent="0">
              <a:buFontTx/>
              <a:buNone/>
              <a:defRPr/>
            </a:pPr>
            <a:endParaRPr lang="fr-FR" dirty="0" smtClean="0"/>
          </a:p>
          <a:p>
            <a:pPr marL="457200" indent="-457200">
              <a:buFont typeface="+mj-lt"/>
              <a:buAutoNum type="arabicPeriod"/>
              <a:defRPr/>
            </a:pPr>
            <a:r>
              <a:rPr lang="fr-FR" dirty="0" smtClean="0"/>
              <a:t>Innover ? </a:t>
            </a:r>
          </a:p>
          <a:p>
            <a:pPr marL="457200" indent="-457200">
              <a:buFont typeface="+mj-lt"/>
              <a:buAutoNum type="arabicPeriod"/>
              <a:defRPr/>
            </a:pPr>
            <a:r>
              <a:rPr lang="fr-FR" dirty="0" smtClean="0">
                <a:solidFill>
                  <a:srgbClr val="C00000"/>
                </a:solidFill>
              </a:rPr>
              <a:t>Exemples d’innovations</a:t>
            </a:r>
          </a:p>
          <a:p>
            <a:pPr marL="914400" lvl="1" indent="-457200" eaLnBrk="1" hangingPunct="1">
              <a:buFontTx/>
              <a:buAutoNum type="arabicPeriod"/>
              <a:defRPr/>
            </a:pPr>
            <a:r>
              <a:rPr lang="fr-FR" altLang="fr-FR" dirty="0" smtClean="0"/>
              <a:t>Accueillir, orienter, répondre</a:t>
            </a:r>
          </a:p>
          <a:p>
            <a:pPr marL="914400" lvl="1" indent="-457200" eaLnBrk="1" hangingPunct="1">
              <a:buFontTx/>
              <a:buAutoNum type="arabicPeriod"/>
              <a:defRPr/>
            </a:pPr>
            <a:r>
              <a:rPr lang="fr-FR" altLang="fr-FR" dirty="0" smtClean="0"/>
              <a:t>Documenter, enrichir, parcourir</a:t>
            </a:r>
          </a:p>
          <a:p>
            <a:pPr marL="914400" lvl="1" indent="-457200" eaLnBrk="1" hangingPunct="1">
              <a:buFontTx/>
              <a:buAutoNum type="arabicPeriod"/>
              <a:defRPr/>
            </a:pPr>
            <a:r>
              <a:rPr lang="fr-FR" altLang="fr-FR" dirty="0" smtClean="0"/>
              <a:t>Impliquer, </a:t>
            </a:r>
            <a:r>
              <a:rPr lang="fr-FR" altLang="fr-FR" dirty="0" err="1" smtClean="0"/>
              <a:t>co</a:t>
            </a:r>
            <a:r>
              <a:rPr lang="fr-FR" altLang="fr-FR" dirty="0" smtClean="0"/>
              <a:t>-créer, partager</a:t>
            </a:r>
          </a:p>
          <a:p>
            <a:pPr marL="914400" lvl="1" indent="-457200" eaLnBrk="1" hangingPunct="1">
              <a:buFontTx/>
              <a:buAutoNum type="arabicPeriod"/>
              <a:defRPr/>
            </a:pPr>
            <a:r>
              <a:rPr lang="fr-FR" altLang="fr-FR" dirty="0" smtClean="0">
                <a:solidFill>
                  <a:srgbClr val="C00000"/>
                </a:solidFill>
              </a:rPr>
              <a:t>Disséminer, communiquer, fidéliser</a:t>
            </a:r>
          </a:p>
          <a:p>
            <a:pPr marL="0" indent="0">
              <a:buFontTx/>
              <a:buNone/>
              <a:defRPr/>
            </a:pPr>
            <a:endParaRPr lang="fr-FR" dirty="0" smtClean="0">
              <a:solidFill>
                <a:srgbClr val="C00000"/>
              </a:solidFill>
            </a:endParaRPr>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82949"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A0DAFF5F-68B0-4276-838C-C30B21624F5A}" type="slidenum">
              <a:rPr lang="fr-FR" sz="900">
                <a:solidFill>
                  <a:srgbClr val="333333"/>
                </a:solidFill>
              </a:rPr>
              <a:pPr>
                <a:spcBef>
                  <a:spcPct val="0"/>
                </a:spcBef>
                <a:buFontTx/>
                <a:buNone/>
              </a:pPr>
              <a:t>39</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idx="4294967295"/>
          </p:nvPr>
        </p:nvSpPr>
        <p:spPr>
          <a:xfrm>
            <a:off x="2195513" y="188913"/>
            <a:ext cx="6948487" cy="990600"/>
          </a:xfrm>
        </p:spPr>
        <p:txBody>
          <a:bodyPr/>
          <a:lstStyle/>
          <a:p>
            <a:pPr marL="457200" indent="-457200"/>
            <a:r>
              <a:rPr lang="fr-FR" altLang="fr-FR" smtClean="0">
                <a:solidFill>
                  <a:srgbClr val="C00000"/>
                </a:solidFill>
              </a:rPr>
              <a:t>1.Innover en bibliothèque publique? </a:t>
            </a:r>
            <a:br>
              <a:rPr lang="fr-FR" altLang="fr-FR" smtClean="0">
                <a:solidFill>
                  <a:srgbClr val="C00000"/>
                </a:solidFill>
              </a:rPr>
            </a:br>
            <a:r>
              <a:rPr lang="fr-FR" altLang="fr-FR" b="0" smtClean="0">
                <a:solidFill>
                  <a:srgbClr val="C00000"/>
                </a:solidFill>
              </a:rPr>
              <a:t>1.1. Qu’est-ce qu’innover ? </a:t>
            </a:r>
          </a:p>
        </p:txBody>
      </p:sp>
      <p:sp>
        <p:nvSpPr>
          <p:cNvPr id="11267" name="Espace réservé du numéro de diapositive 4"/>
          <p:cNvSpPr txBox="1">
            <a:spLocks noGrp="1"/>
          </p:cNvSpPr>
          <p:nvPr/>
        </p:nvSpPr>
        <p:spPr bwMode="auto">
          <a:xfrm>
            <a:off x="7620000" y="19050"/>
            <a:ext cx="10668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fld id="{0065D019-037B-4147-8B7C-17BA3A65EAAD}" type="slidenum">
              <a:rPr lang="fr-FR" altLang="fr-FR" sz="1400">
                <a:solidFill>
                  <a:srgbClr val="FFFFFF"/>
                </a:solidFill>
                <a:latin typeface="Arial" panose="020B0604020202020204" pitchFamily="34" charset="0"/>
                <a:ea typeface="MS PGothic" panose="020B0600070205080204" pitchFamily="34" charset="-128"/>
              </a:rPr>
              <a:pPr eaLnBrk="1" hangingPunct="1">
                <a:spcBef>
                  <a:spcPct val="0"/>
                </a:spcBef>
                <a:buFontTx/>
                <a:buNone/>
              </a:pPr>
              <a:t>4</a:t>
            </a:fld>
            <a:endParaRPr lang="fr-FR" altLang="fr-FR" sz="1400">
              <a:solidFill>
                <a:srgbClr val="FFFFFF"/>
              </a:solidFill>
              <a:latin typeface="Arial" panose="020B0604020202020204" pitchFamily="34" charset="0"/>
              <a:ea typeface="MS PGothic" panose="020B0600070205080204" pitchFamily="34" charset="-128"/>
            </a:endParaRPr>
          </a:p>
        </p:txBody>
      </p:sp>
      <p:sp>
        <p:nvSpPr>
          <p:cNvPr id="11268" name="Rectangle 5"/>
          <p:cNvSpPr>
            <a:spLocks noChangeArrowheads="1"/>
          </p:cNvSpPr>
          <p:nvPr/>
        </p:nvSpPr>
        <p:spPr bwMode="auto">
          <a:xfrm>
            <a:off x="3779838" y="3141663"/>
            <a:ext cx="1728787" cy="1008062"/>
          </a:xfrm>
          <a:prstGeom prst="rect">
            <a:avLst/>
          </a:prstGeom>
          <a:solidFill>
            <a:srgbClr val="DDDDDD"/>
          </a:solidFill>
          <a:ln w="9525">
            <a:solidFill>
              <a:schemeClr val="tx1"/>
            </a:solidFill>
            <a:miter lim="800000"/>
            <a:headEnd/>
            <a:tailEnd/>
          </a:ln>
        </p:spPr>
        <p:txBody>
          <a:bodyPr wrap="none"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Innovation</a:t>
            </a:r>
          </a:p>
        </p:txBody>
      </p:sp>
      <p:sp>
        <p:nvSpPr>
          <p:cNvPr id="11269" name="Rectangle 6"/>
          <p:cNvSpPr>
            <a:spLocks noChangeArrowheads="1"/>
          </p:cNvSpPr>
          <p:nvPr/>
        </p:nvSpPr>
        <p:spPr bwMode="auto">
          <a:xfrm>
            <a:off x="6156325" y="1844675"/>
            <a:ext cx="2303463" cy="1008063"/>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Pour améliorer les services existants</a:t>
            </a:r>
          </a:p>
        </p:txBody>
      </p:sp>
      <p:sp>
        <p:nvSpPr>
          <p:cNvPr id="11270" name="Rectangle 7"/>
          <p:cNvSpPr>
            <a:spLocks noChangeArrowheads="1"/>
          </p:cNvSpPr>
          <p:nvPr/>
        </p:nvSpPr>
        <p:spPr bwMode="auto">
          <a:xfrm>
            <a:off x="6156325" y="3068638"/>
            <a:ext cx="2305050" cy="1008062"/>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Pour diminuer le coût de délivrance des service</a:t>
            </a:r>
          </a:p>
        </p:txBody>
      </p:sp>
      <p:sp>
        <p:nvSpPr>
          <p:cNvPr id="11271" name="Rectangle 8"/>
          <p:cNvSpPr>
            <a:spLocks noChangeArrowheads="1"/>
          </p:cNvSpPr>
          <p:nvPr/>
        </p:nvSpPr>
        <p:spPr bwMode="auto">
          <a:xfrm>
            <a:off x="6156325" y="4292600"/>
            <a:ext cx="2305050" cy="1008063"/>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Pour créer de nouveaux services</a:t>
            </a:r>
          </a:p>
        </p:txBody>
      </p:sp>
      <p:sp>
        <p:nvSpPr>
          <p:cNvPr id="11272" name="Rectangle 10"/>
          <p:cNvSpPr>
            <a:spLocks noChangeArrowheads="1"/>
          </p:cNvSpPr>
          <p:nvPr/>
        </p:nvSpPr>
        <p:spPr bwMode="auto">
          <a:xfrm>
            <a:off x="900113" y="1916113"/>
            <a:ext cx="2016125" cy="1008062"/>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Pressions et opportunités technologiques</a:t>
            </a:r>
          </a:p>
        </p:txBody>
      </p:sp>
      <p:sp>
        <p:nvSpPr>
          <p:cNvPr id="11273" name="Line 12"/>
          <p:cNvSpPr>
            <a:spLocks noChangeShapeType="1"/>
          </p:cNvSpPr>
          <p:nvPr/>
        </p:nvSpPr>
        <p:spPr bwMode="auto">
          <a:xfrm>
            <a:off x="2916238" y="2492375"/>
            <a:ext cx="863600" cy="8651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1274" name="Line 14"/>
          <p:cNvSpPr>
            <a:spLocks noChangeShapeType="1"/>
          </p:cNvSpPr>
          <p:nvPr/>
        </p:nvSpPr>
        <p:spPr bwMode="auto">
          <a:xfrm flipV="1">
            <a:off x="5508625" y="2349500"/>
            <a:ext cx="647700"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1275" name="Line 15"/>
          <p:cNvSpPr>
            <a:spLocks noChangeShapeType="1"/>
          </p:cNvSpPr>
          <p:nvPr/>
        </p:nvSpPr>
        <p:spPr bwMode="auto">
          <a:xfrm flipV="1">
            <a:off x="5508625" y="3644900"/>
            <a:ext cx="6477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1276" name="Line 16"/>
          <p:cNvSpPr>
            <a:spLocks noChangeShapeType="1"/>
          </p:cNvSpPr>
          <p:nvPr/>
        </p:nvSpPr>
        <p:spPr bwMode="auto">
          <a:xfrm>
            <a:off x="5508625" y="3860800"/>
            <a:ext cx="6477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1277" name="Rectangle 17"/>
          <p:cNvSpPr>
            <a:spLocks noChangeArrowheads="1"/>
          </p:cNvSpPr>
          <p:nvPr/>
        </p:nvSpPr>
        <p:spPr bwMode="auto">
          <a:xfrm>
            <a:off x="900113" y="3141663"/>
            <a:ext cx="2016125" cy="1008062"/>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Évolution des besoins</a:t>
            </a:r>
          </a:p>
        </p:txBody>
      </p:sp>
      <p:sp>
        <p:nvSpPr>
          <p:cNvPr id="11278" name="Line 18"/>
          <p:cNvSpPr>
            <a:spLocks noChangeShapeType="1"/>
          </p:cNvSpPr>
          <p:nvPr/>
        </p:nvSpPr>
        <p:spPr bwMode="auto">
          <a:xfrm flipV="1">
            <a:off x="2916238" y="3644900"/>
            <a:ext cx="863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1279" name="Rectangle 19"/>
          <p:cNvSpPr>
            <a:spLocks noChangeArrowheads="1"/>
          </p:cNvSpPr>
          <p:nvPr/>
        </p:nvSpPr>
        <p:spPr bwMode="auto">
          <a:xfrm>
            <a:off x="900113" y="4365625"/>
            <a:ext cx="2016125" cy="1008063"/>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Concurrence</a:t>
            </a:r>
          </a:p>
        </p:txBody>
      </p:sp>
      <p:sp>
        <p:nvSpPr>
          <p:cNvPr id="11280" name="Line 20"/>
          <p:cNvSpPr>
            <a:spLocks noChangeShapeType="1"/>
          </p:cNvSpPr>
          <p:nvPr/>
        </p:nvSpPr>
        <p:spPr bwMode="auto">
          <a:xfrm flipV="1">
            <a:off x="2916238" y="3933825"/>
            <a:ext cx="863600"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H"/>
          </a:p>
        </p:txBody>
      </p:sp>
      <p:sp>
        <p:nvSpPr>
          <p:cNvPr id="11281" name="Rectangle 5"/>
          <p:cNvSpPr>
            <a:spLocks noChangeArrowheads="1"/>
          </p:cNvSpPr>
          <p:nvPr/>
        </p:nvSpPr>
        <p:spPr bwMode="auto">
          <a:xfrm>
            <a:off x="3851275" y="5295900"/>
            <a:ext cx="1728788" cy="1008063"/>
          </a:xfrm>
          <a:prstGeom prst="rect">
            <a:avLst/>
          </a:prstGeom>
          <a:solidFill>
            <a:srgbClr val="DDDDDD"/>
          </a:solidFill>
          <a:ln w="9525">
            <a:solidFill>
              <a:schemeClr val="tx1"/>
            </a:solidFill>
            <a:miter lim="800000"/>
            <a:headEnd/>
            <a:tailEnd/>
          </a:ln>
        </p:spPr>
        <p:txBody>
          <a:bodyPr anchor="ct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1800">
                <a:latin typeface="Arial" panose="020B0604020202020204" pitchFamily="34" charset="0"/>
                <a:ea typeface="MS PGothic" panose="020B0600070205080204" pitchFamily="34" charset="-128"/>
              </a:rPr>
              <a:t>Management de l’innovation</a:t>
            </a:r>
          </a:p>
        </p:txBody>
      </p:sp>
      <p:sp>
        <p:nvSpPr>
          <p:cNvPr id="21" name="Flèche vers le haut 20"/>
          <p:cNvSpPr/>
          <p:nvPr/>
        </p:nvSpPr>
        <p:spPr>
          <a:xfrm>
            <a:off x="4356100" y="4292600"/>
            <a:ext cx="576263" cy="7921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b="1"/>
          </a:p>
        </p:txBody>
      </p:sp>
      <p:sp>
        <p:nvSpPr>
          <p:cNvPr id="11283"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B3A7A8B0-F144-4DEB-860A-865B059A65F8}" type="slidenum">
              <a:rPr lang="fr-FR" sz="900">
                <a:solidFill>
                  <a:srgbClr val="333333"/>
                </a:solidFill>
              </a:rPr>
              <a:pPr algn="r" eaLnBrk="1" hangingPunct="1">
                <a:spcBef>
                  <a:spcPct val="0"/>
                </a:spcBef>
                <a:buFontTx/>
                <a:buNone/>
              </a:pPr>
              <a:t>4</a:t>
            </a:fld>
            <a:endParaRPr lang="fr-FR" sz="900">
              <a:solidFill>
                <a:srgbClr val="333333"/>
              </a:solidFill>
            </a:endParaRPr>
          </a:p>
        </p:txBody>
      </p:sp>
      <p:sp>
        <p:nvSpPr>
          <p:cNvPr id="11284" name="Text Box 20"/>
          <p:cNvSpPr txBox="1">
            <a:spLocks noChangeArrowheads="1"/>
          </p:cNvSpPr>
          <p:nvPr/>
        </p:nvSpPr>
        <p:spPr bwMode="auto">
          <a:xfrm>
            <a:off x="5397500" y="5815013"/>
            <a:ext cx="3743325"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r>
              <a:rPr lang="fr-FR" altLang="fr-FR" sz="1400" b="0">
                <a:solidFill>
                  <a:srgbClr val="57576E"/>
                </a:solidFill>
                <a:latin typeface="Arial" panose="020B0604020202020204" pitchFamily="34" charset="0"/>
              </a:rPr>
              <a:t>Laurent Bertrandias, </a:t>
            </a:r>
          </a:p>
          <a:p>
            <a:pPr algn="r" eaLnBrk="1" hangingPunct="1">
              <a:spcBef>
                <a:spcPct val="0"/>
              </a:spcBef>
              <a:buFontTx/>
              <a:buNone/>
            </a:pPr>
            <a:r>
              <a:rPr lang="fr-FR" altLang="fr-FR" sz="1400" b="0">
                <a:solidFill>
                  <a:srgbClr val="57576E"/>
                </a:solidFill>
                <a:latin typeface="Arial" panose="020B0604020202020204" pitchFamily="34" charset="0"/>
              </a:rPr>
              <a:t>Marie-Dominique Heusse</a:t>
            </a:r>
            <a:br>
              <a:rPr lang="fr-FR" altLang="fr-FR" sz="1400" b="0">
                <a:solidFill>
                  <a:srgbClr val="57576E"/>
                </a:solidFill>
                <a:latin typeface="Arial" panose="020B0604020202020204" pitchFamily="34" charset="0"/>
              </a:rPr>
            </a:br>
            <a:r>
              <a:rPr lang="fr-FR" altLang="fr-FR" sz="1400" b="0" i="1" u="sng">
                <a:solidFill>
                  <a:srgbClr val="57576E"/>
                </a:solidFill>
                <a:latin typeface="Arial" panose="020B0604020202020204" pitchFamily="34" charset="0"/>
              </a:rPr>
              <a:t>Introduction au marketing des bibliothèques</a:t>
            </a:r>
            <a:endParaRPr lang="fr-FR" altLang="fr-FR" sz="1800" b="0" i="1" u="sng">
              <a:solidFill>
                <a:srgbClr val="57576E"/>
              </a:solidFill>
              <a:latin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re 3"/>
          <p:cNvSpPr>
            <a:spLocks noGrp="1"/>
          </p:cNvSpPr>
          <p:nvPr>
            <p:ph type="title"/>
          </p:nvPr>
        </p:nvSpPr>
        <p:spPr/>
        <p:txBody>
          <a:bodyPr/>
          <a:lstStyle/>
          <a:p>
            <a:r>
              <a:rPr lang="fr-FR" altLang="fr-FR" smtClean="0"/>
              <a:t>2. Petit panorama de l’innovation</a:t>
            </a:r>
            <a:br>
              <a:rPr lang="fr-FR" altLang="fr-FR" smtClean="0"/>
            </a:br>
            <a:r>
              <a:rPr lang="fr-FR" altLang="fr-FR" b="0" smtClean="0"/>
              <a:t>2.4. Disséminer, communiquer, fidéliser</a:t>
            </a:r>
            <a:endParaRPr lang="fr-FR" altLang="fr-FR" smtClean="0"/>
          </a:p>
        </p:txBody>
      </p:sp>
      <p:sp>
        <p:nvSpPr>
          <p:cNvPr id="84995" name="Espace réservé du numéro de diapositive 2"/>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FA1A0E8B-F3EF-4FE0-8DAC-C032617735DF}" type="slidenum">
              <a:rPr lang="fr-FR" sz="900">
                <a:solidFill>
                  <a:srgbClr val="333333"/>
                </a:solidFill>
              </a:rPr>
              <a:pPr>
                <a:spcBef>
                  <a:spcPct val="0"/>
                </a:spcBef>
                <a:buFontTx/>
                <a:buNone/>
              </a:pPr>
              <a:t>40</a:t>
            </a:fld>
            <a:endParaRPr lang="fr-FR" sz="900">
              <a:solidFill>
                <a:srgbClr val="333333"/>
              </a:solidFill>
            </a:endParaRPr>
          </a:p>
        </p:txBody>
      </p:sp>
      <p:pic>
        <p:nvPicPr>
          <p:cNvPr id="849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2349500"/>
            <a:ext cx="600075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997" name="Picture 4" descr="http://www.dragontape.com/img/AMIfv96gTc0ByPYscKmqOcMXrhglb-SVLGGnX9tVt7SFHAl6qmAiKOC2zmsGF9KWkcDQou0pal9OPeoODPmWXoTzkLand2Mb2xBePYQaek0WPjdde-XiAXg7aaYbEEDOKkGtpaS7bSMQM8eAbL0w5Mk2qYDPJI1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 y="1484313"/>
            <a:ext cx="2006600"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Rectangle 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pic>
        <p:nvPicPr>
          <p:cNvPr id="8499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8" y="5221288"/>
            <a:ext cx="287655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u numéro de diapositive 8"/>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562DF06E-1FED-48A1-8844-802E55E3FA08}" type="slidenum">
              <a:rPr lang="fr-FR" sz="900">
                <a:solidFill>
                  <a:srgbClr val="333333"/>
                </a:solidFill>
              </a:rPr>
              <a:pPr algn="r" eaLnBrk="1" hangingPunct="1">
                <a:spcBef>
                  <a:spcPct val="0"/>
                </a:spcBef>
                <a:buFontTx/>
                <a:buNone/>
              </a:pPr>
              <a:t>41</a:t>
            </a:fld>
            <a:endParaRPr lang="fr-FR" sz="900">
              <a:solidFill>
                <a:srgbClr val="333333"/>
              </a:solidFill>
            </a:endParaRPr>
          </a:p>
        </p:txBody>
      </p:sp>
      <p:sp>
        <p:nvSpPr>
          <p:cNvPr id="87043" name="Rectangle 2"/>
          <p:cNvSpPr>
            <a:spLocks noGrp="1" noChangeArrowheads="1"/>
          </p:cNvSpPr>
          <p:nvPr>
            <p:ph type="title" sz="quarter" idx="4294967295"/>
          </p:nvPr>
        </p:nvSpPr>
        <p:spPr/>
        <p:txBody>
          <a:bodyPr/>
          <a:lstStyle/>
          <a:p>
            <a:pPr eaLnBrk="1" hangingPunct="1"/>
            <a:r>
              <a:rPr lang="fr-FR" altLang="fr-FR" smtClean="0"/>
              <a:t>2. Petit panorama de l’innovation</a:t>
            </a:r>
            <a:br>
              <a:rPr lang="fr-FR" altLang="fr-FR" smtClean="0"/>
            </a:br>
            <a:r>
              <a:rPr lang="fr-FR" altLang="fr-FR" b="0" smtClean="0"/>
              <a:t>2.4. Disséminer, communiquer, fidéliser</a:t>
            </a:r>
          </a:p>
        </p:txBody>
      </p:sp>
      <p:pic>
        <p:nvPicPr>
          <p:cNvPr id="87044" name="Picture 3"/>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5291138" y="1484313"/>
            <a:ext cx="3852862" cy="2185987"/>
          </a:xfrm>
        </p:spPr>
      </p:pic>
      <p:pic>
        <p:nvPicPr>
          <p:cNvPr id="87045" name="Picture 4">
            <a:hlinkClick r:id="rId4"/>
          </p:cNvPr>
          <p:cNvPicPr>
            <a:picLocks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331913" y="3933825"/>
            <a:ext cx="2314575" cy="2187575"/>
          </a:xfrm>
        </p:spPr>
      </p:pic>
      <p:sp>
        <p:nvSpPr>
          <p:cNvPr id="87046" name="Rectangle 5"/>
          <p:cNvSpPr>
            <a:spLocks noGrp="1" noChangeArrowheads="1"/>
          </p:cNvSpPr>
          <p:nvPr>
            <p:ph type="body" idx="4294967295"/>
          </p:nvPr>
        </p:nvSpPr>
        <p:spPr>
          <a:xfrm>
            <a:off x="611188" y="1916113"/>
            <a:ext cx="5003800" cy="1511300"/>
          </a:xfrm>
        </p:spPr>
        <p:txBody>
          <a:bodyPr/>
          <a:lstStyle/>
          <a:p>
            <a:pPr eaLnBrk="1" hangingPunct="1">
              <a:buFontTx/>
              <a:buNone/>
            </a:pPr>
            <a:r>
              <a:rPr lang="fr-FR" altLang="fr-FR" sz="2000" u="sng" smtClean="0">
                <a:solidFill>
                  <a:srgbClr val="CC0000"/>
                </a:solidFill>
              </a:rPr>
              <a:t>Fidéliser les usagers</a:t>
            </a:r>
          </a:p>
          <a:p>
            <a:pPr eaLnBrk="1" hangingPunct="1">
              <a:buFontTx/>
              <a:buNone/>
            </a:pPr>
            <a:r>
              <a:rPr lang="fr-FR" altLang="fr-FR" sz="2000" b="0" smtClean="0"/>
              <a:t>Ex. de la NYPL et de Foursquare</a:t>
            </a:r>
          </a:p>
        </p:txBody>
      </p:sp>
      <p:pic>
        <p:nvPicPr>
          <p:cNvPr id="87047" name="Picture 6"/>
          <p:cNvPicPr>
            <a:picLocks noChangeAspect="1" noChangeArrowheads="1"/>
          </p:cNvPicPr>
          <p:nvPr>
            <p:ph sz="quarter" idx="4294967295"/>
          </p:nvPr>
        </p:nvPicPr>
        <p:blipFill>
          <a:blip r:embed="rId6">
            <a:extLst>
              <a:ext uri="{28A0092B-C50C-407E-A947-70E740481C1C}">
                <a14:useLocalDpi xmlns:a14="http://schemas.microsoft.com/office/drawing/2010/main" val="0"/>
              </a:ext>
            </a:extLst>
          </a:blip>
          <a:srcRect/>
          <a:stretch>
            <a:fillRect/>
          </a:stretch>
        </p:blipFill>
        <p:spPr>
          <a:xfrm>
            <a:off x="5076825" y="3933825"/>
            <a:ext cx="3854450" cy="2185988"/>
          </a:xfrm>
        </p:spPr>
      </p:pic>
      <p:sp>
        <p:nvSpPr>
          <p:cNvPr id="87048" name="Rectangle 9"/>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p:txBody>
          <a:bodyPr/>
          <a:lstStyle/>
          <a:p>
            <a:r>
              <a:rPr lang="fr-FR" altLang="fr-FR" smtClean="0"/>
              <a:t>2. Petit panorama de l’innovation</a:t>
            </a:r>
            <a:br>
              <a:rPr lang="fr-FR" altLang="fr-FR" smtClean="0"/>
            </a:br>
            <a:r>
              <a:rPr lang="fr-FR" altLang="fr-FR" b="0" smtClean="0"/>
              <a:t>2.4. Disséminer, communiquer, fidéliser</a:t>
            </a:r>
          </a:p>
        </p:txBody>
      </p:sp>
      <p:graphicFrame>
        <p:nvGraphicFramePr>
          <p:cNvPr id="89091" name="Object 5"/>
          <p:cNvGraphicFramePr>
            <a:graphicFrameLocks noChangeAspect="1"/>
          </p:cNvGraphicFramePr>
          <p:nvPr>
            <p:ph sz="half" idx="1"/>
          </p:nvPr>
        </p:nvGraphicFramePr>
        <p:xfrm>
          <a:off x="395288" y="1512888"/>
          <a:ext cx="4464050" cy="3884612"/>
        </p:xfrm>
        <a:graphic>
          <a:graphicData uri="http://schemas.openxmlformats.org/presentationml/2006/ole">
            <mc:AlternateContent xmlns:mc="http://schemas.openxmlformats.org/markup-compatibility/2006">
              <mc:Choice xmlns:v="urn:schemas-microsoft-com:vml" Requires="v">
                <p:oleObj spid="_x0000_s89095" name="Image bitmap" r:id="rId4" imgW="9161905" imgH="7973538" progId="Paint.Picture">
                  <p:embed/>
                </p:oleObj>
              </mc:Choice>
              <mc:Fallback>
                <p:oleObj name="Image bitmap" r:id="rId4" imgW="9161905" imgH="7973538"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512888"/>
                        <a:ext cx="4464050" cy="388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9092" name="Object 6"/>
          <p:cNvGraphicFramePr>
            <a:graphicFrameLocks noChangeAspect="1"/>
          </p:cNvGraphicFramePr>
          <p:nvPr>
            <p:ph sz="half" idx="2"/>
          </p:nvPr>
        </p:nvGraphicFramePr>
        <p:xfrm>
          <a:off x="4932363" y="2708275"/>
          <a:ext cx="3854450" cy="3370263"/>
        </p:xfrm>
        <a:graphic>
          <a:graphicData uri="http://schemas.openxmlformats.org/presentationml/2006/ole">
            <mc:AlternateContent xmlns:mc="http://schemas.openxmlformats.org/markup-compatibility/2006">
              <mc:Choice xmlns:v="urn:schemas-microsoft-com:vml" Requires="v">
                <p:oleObj spid="_x0000_s89096" name="Image bitmap" r:id="rId6" imgW="9085714" imgH="7942857" progId="Paint.Picture">
                  <p:embed/>
                </p:oleObj>
              </mc:Choice>
              <mc:Fallback>
                <p:oleObj name="Image bitmap" r:id="rId6" imgW="9085714" imgH="7942857" progId="Paint.Picture">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363" y="2708275"/>
                        <a:ext cx="3854450" cy="337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9093" name="Rectangle 4"/>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
        <p:nvSpPr>
          <p:cNvPr id="89094" name="Espace réservé du numéro de diapositive 8"/>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09AF57A6-A3F0-45A4-8E3F-0E8F2EAEA62A}" type="slidenum">
              <a:rPr lang="fr-FR" sz="900">
                <a:solidFill>
                  <a:srgbClr val="333333"/>
                </a:solidFill>
              </a:rPr>
              <a:pPr algn="r" eaLnBrk="1" hangingPunct="1">
                <a:spcBef>
                  <a:spcPct val="0"/>
                </a:spcBef>
                <a:buFontTx/>
                <a:buNone/>
              </a:pPr>
              <a:t>42</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re 8"/>
          <p:cNvSpPr>
            <a:spLocks noGrp="1"/>
          </p:cNvSpPr>
          <p:nvPr>
            <p:ph type="title"/>
          </p:nvPr>
        </p:nvSpPr>
        <p:spPr/>
        <p:txBody>
          <a:bodyPr/>
          <a:lstStyle/>
          <a:p>
            <a:endParaRPr lang="fr-FR" smtClean="0"/>
          </a:p>
        </p:txBody>
      </p:sp>
      <p:sp>
        <p:nvSpPr>
          <p:cNvPr id="91139" name="Espace réservé du contenu 9"/>
          <p:cNvSpPr>
            <a:spLocks noGrp="1"/>
          </p:cNvSpPr>
          <p:nvPr>
            <p:ph idx="1"/>
          </p:nvPr>
        </p:nvSpPr>
        <p:spPr/>
        <p:txBody>
          <a:bodyPr/>
          <a:lstStyle/>
          <a:p>
            <a:pPr marL="0" indent="0">
              <a:buFontTx/>
              <a:buNone/>
            </a:pPr>
            <a:endParaRPr lang="fr-FR" smtClean="0"/>
          </a:p>
          <a:p>
            <a:pPr marL="0" indent="0">
              <a:buFontTx/>
              <a:buNone/>
            </a:pPr>
            <a:endParaRPr lang="fr-FR" smtClean="0"/>
          </a:p>
          <a:p>
            <a:pPr marL="0" indent="0">
              <a:buFontTx/>
              <a:buNone/>
            </a:pPr>
            <a:r>
              <a:rPr lang="fr-FR" smtClean="0">
                <a:solidFill>
                  <a:srgbClr val="C00000"/>
                </a:solidFill>
              </a:rPr>
              <a:t>Pistes pour le management de l’innovation</a:t>
            </a:r>
          </a:p>
        </p:txBody>
      </p:sp>
      <p:sp>
        <p:nvSpPr>
          <p:cNvPr id="91140" name="Espace réservé du numéro de diapositive 7"/>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4783DC6B-1C4E-4091-8E64-B61CBB80C9E2}" type="slidenum">
              <a:rPr lang="fr-FR" sz="900">
                <a:solidFill>
                  <a:srgbClr val="333333"/>
                </a:solidFill>
              </a:rPr>
              <a:pPr>
                <a:spcBef>
                  <a:spcPct val="0"/>
                </a:spcBef>
                <a:buFontTx/>
                <a:buNone/>
              </a:pPr>
              <a:t>43</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fr-FR" smtClean="0"/>
              <a:t>Pistes pour le management de l’innovation</a:t>
            </a:r>
          </a:p>
        </p:txBody>
      </p:sp>
      <p:sp>
        <p:nvSpPr>
          <p:cNvPr id="93187" name="Rectangle 3"/>
          <p:cNvSpPr>
            <a:spLocks noGrp="1" noChangeArrowheads="1"/>
          </p:cNvSpPr>
          <p:nvPr>
            <p:ph type="body" sz="half" idx="1"/>
          </p:nvPr>
        </p:nvSpPr>
        <p:spPr>
          <a:xfrm>
            <a:off x="254000" y="1628775"/>
            <a:ext cx="7058025" cy="4525963"/>
          </a:xfrm>
        </p:spPr>
        <p:txBody>
          <a:bodyPr/>
          <a:lstStyle/>
          <a:p>
            <a:pPr marL="457200" indent="-457200">
              <a:buFontTx/>
              <a:buAutoNum type="alphaUcPeriod"/>
            </a:pPr>
            <a:r>
              <a:rPr lang="fr-FR" altLang="fr-FR" sz="2000" u="sng" smtClean="0">
                <a:solidFill>
                  <a:srgbClr val="CC0000"/>
                </a:solidFill>
              </a:rPr>
              <a:t>Stratégie et politique de service</a:t>
            </a:r>
          </a:p>
          <a:p>
            <a:pPr marL="457200" indent="-457200">
              <a:buFontTx/>
              <a:buNone/>
            </a:pPr>
            <a:endParaRPr lang="fr-FR" altLang="fr-FR" sz="2000" u="sng" smtClean="0">
              <a:solidFill>
                <a:srgbClr val="CC0000"/>
              </a:solidFill>
            </a:endParaRPr>
          </a:p>
        </p:txBody>
      </p:sp>
      <p:sp>
        <p:nvSpPr>
          <p:cNvPr id="2" name="Espace réservé du contenu 1"/>
          <p:cNvSpPr>
            <a:spLocks noGrp="1"/>
          </p:cNvSpPr>
          <p:nvPr>
            <p:ph sz="half" idx="2"/>
          </p:nvPr>
        </p:nvSpPr>
        <p:spPr>
          <a:xfrm>
            <a:off x="827088" y="1600200"/>
            <a:ext cx="7859712" cy="4525963"/>
          </a:xfrm>
        </p:spPr>
        <p:txBody>
          <a:bodyPr/>
          <a:lstStyle/>
          <a:p>
            <a:pPr marL="0" indent="0">
              <a:buFontTx/>
              <a:buNone/>
              <a:defRPr/>
            </a:pPr>
            <a:endParaRPr lang="fr-FR" sz="2000" kern="1200" dirty="0" smtClean="0">
              <a:cs typeface="Arial" charset="0"/>
            </a:endParaRPr>
          </a:p>
          <a:p>
            <a:pPr marL="457200" indent="-457200">
              <a:buFont typeface="+mj-lt"/>
              <a:buAutoNum type="arabicPeriod"/>
              <a:defRPr/>
            </a:pPr>
            <a:endParaRPr lang="fr-FR" sz="2000" kern="1200" dirty="0" smtClean="0">
              <a:cs typeface="Arial" charset="0"/>
            </a:endParaRPr>
          </a:p>
          <a:p>
            <a:pPr marL="457200" indent="-457200">
              <a:buFont typeface="+mj-lt"/>
              <a:buAutoNum type="arabicPeriod"/>
              <a:defRPr/>
            </a:pPr>
            <a:r>
              <a:rPr lang="fr-FR" sz="2000" b="0" kern="1200" dirty="0" smtClean="0">
                <a:cs typeface="Arial" charset="0"/>
              </a:rPr>
              <a:t>Définir </a:t>
            </a:r>
            <a:r>
              <a:rPr lang="fr-FR" sz="2000" b="0" kern="1200" dirty="0">
                <a:cs typeface="Arial" charset="0"/>
              </a:rPr>
              <a:t>les missions politiques de la </a:t>
            </a:r>
            <a:r>
              <a:rPr lang="fr-FR" sz="2000" b="0" kern="1200" dirty="0" smtClean="0">
                <a:cs typeface="Arial" charset="0"/>
              </a:rPr>
              <a:t>médiathèque</a:t>
            </a:r>
          </a:p>
          <a:p>
            <a:pPr marL="457200" indent="-457200">
              <a:buFont typeface="+mj-lt"/>
              <a:buAutoNum type="arabicPeriod"/>
              <a:defRPr/>
            </a:pPr>
            <a:r>
              <a:rPr lang="fr-FR" sz="2000" b="0" kern="1200" dirty="0">
                <a:cs typeface="Arial" charset="0"/>
              </a:rPr>
              <a:t>Analyse et diagnostic </a:t>
            </a:r>
            <a:endParaRPr lang="fr-FR" sz="2000" b="0" kern="1200" dirty="0" smtClean="0">
              <a:cs typeface="Arial" charset="0"/>
            </a:endParaRPr>
          </a:p>
          <a:p>
            <a:pPr marL="457200" indent="-457200">
              <a:buFont typeface="+mj-lt"/>
              <a:buAutoNum type="arabicPeriod"/>
              <a:defRPr/>
            </a:pPr>
            <a:r>
              <a:rPr lang="fr-FR" sz="2000" b="0" kern="1200" dirty="0" smtClean="0">
                <a:cs typeface="Arial" charset="0"/>
              </a:rPr>
              <a:t>Choix </a:t>
            </a:r>
            <a:r>
              <a:rPr lang="fr-FR" sz="2000" b="0" kern="1200" dirty="0">
                <a:cs typeface="Arial" charset="0"/>
              </a:rPr>
              <a:t>des orientations stratégiques : objectifs, priorités, moyens </a:t>
            </a:r>
            <a:endParaRPr lang="fr-FR" sz="2000" b="0" kern="1200" dirty="0" smtClean="0">
              <a:cs typeface="Arial" charset="0"/>
            </a:endParaRPr>
          </a:p>
          <a:p>
            <a:pPr marL="457200" indent="-457200">
              <a:buFont typeface="+mj-lt"/>
              <a:buAutoNum type="arabicPeriod"/>
              <a:defRPr/>
            </a:pPr>
            <a:r>
              <a:rPr lang="fr-FR" sz="2000" b="0" kern="1200" dirty="0" smtClean="0">
                <a:cs typeface="Arial" charset="0"/>
              </a:rPr>
              <a:t>Organisation </a:t>
            </a:r>
          </a:p>
          <a:p>
            <a:pPr marL="457200" indent="-457200">
              <a:buFont typeface="+mj-lt"/>
              <a:buAutoNum type="arabicPeriod"/>
              <a:defRPr/>
            </a:pPr>
            <a:r>
              <a:rPr lang="fr-FR" sz="2000" b="0" kern="1200" dirty="0" smtClean="0">
                <a:cs typeface="Arial" charset="0"/>
              </a:rPr>
              <a:t>Action </a:t>
            </a:r>
            <a:endParaRPr lang="fr-FR" sz="2000" b="0" kern="1200" dirty="0">
              <a:cs typeface="Arial" charset="0"/>
            </a:endParaRPr>
          </a:p>
          <a:p>
            <a:pPr marL="457200" indent="-457200">
              <a:buFont typeface="+mj-lt"/>
              <a:buAutoNum type="arabicPeriod"/>
              <a:defRPr/>
            </a:pPr>
            <a:r>
              <a:rPr lang="fr-FR" sz="2000" b="0" kern="1200" dirty="0">
                <a:cs typeface="Arial" charset="0"/>
              </a:rPr>
              <a:t>Évaluation</a:t>
            </a:r>
            <a:r>
              <a:rPr lang="fr-FR" sz="2000" b="0" kern="1200" dirty="0" smtClean="0">
                <a:cs typeface="Arial" charset="0"/>
              </a:rPr>
              <a:t> </a:t>
            </a:r>
          </a:p>
          <a:p>
            <a:pPr marL="0" indent="0">
              <a:buFontTx/>
              <a:buNone/>
              <a:defRPr/>
            </a:pPr>
            <a:endParaRPr lang="fr-FR" dirty="0"/>
          </a:p>
        </p:txBody>
      </p:sp>
      <p:sp>
        <p:nvSpPr>
          <p:cNvPr id="93189" name="Rectangle 2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
        <p:nvSpPr>
          <p:cNvPr id="93190"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FBA66AE1-E602-4D07-A6F6-827A3FF347A7}" type="slidenum">
              <a:rPr lang="fr-FR" sz="900">
                <a:solidFill>
                  <a:srgbClr val="333333"/>
                </a:solidFill>
              </a:rPr>
              <a:pPr algn="r" eaLnBrk="1" hangingPunct="1">
                <a:spcBef>
                  <a:spcPct val="0"/>
                </a:spcBef>
                <a:buFontTx/>
                <a:buNone/>
              </a:pPr>
              <a:t>44</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9CEA942F-CD80-4507-ADDF-5656DBC9F75F}" type="slidenum">
              <a:rPr lang="fr-FR" sz="900">
                <a:solidFill>
                  <a:srgbClr val="333333"/>
                </a:solidFill>
              </a:rPr>
              <a:pPr algn="r" eaLnBrk="1" hangingPunct="1">
                <a:spcBef>
                  <a:spcPct val="0"/>
                </a:spcBef>
                <a:buFontTx/>
                <a:buNone/>
              </a:pPr>
              <a:t>45</a:t>
            </a:fld>
            <a:endParaRPr lang="fr-FR" sz="900">
              <a:solidFill>
                <a:srgbClr val="333333"/>
              </a:solidFill>
            </a:endParaRPr>
          </a:p>
        </p:txBody>
      </p:sp>
      <p:sp>
        <p:nvSpPr>
          <p:cNvPr id="95235" name="Rectangle 5"/>
          <p:cNvSpPr>
            <a:spLocks noGrp="1" noChangeArrowheads="1"/>
          </p:cNvSpPr>
          <p:nvPr>
            <p:ph type="title" idx="4294967295"/>
          </p:nvPr>
        </p:nvSpPr>
        <p:spPr/>
        <p:txBody>
          <a:bodyPr/>
          <a:lstStyle/>
          <a:p>
            <a:r>
              <a:rPr lang="fr-FR" smtClean="0"/>
              <a:t>Pistes pour le management </a:t>
            </a:r>
            <a:br>
              <a:rPr lang="fr-FR" smtClean="0"/>
            </a:br>
            <a:r>
              <a:rPr lang="fr-FR" smtClean="0"/>
              <a:t>de l’innovation</a:t>
            </a:r>
          </a:p>
        </p:txBody>
      </p:sp>
      <p:pic>
        <p:nvPicPr>
          <p:cNvPr id="95236" name="Picture 5"/>
          <p:cNvPicPr>
            <a:picLocks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835150" y="1638300"/>
            <a:ext cx="6049963" cy="4840288"/>
          </a:xfrm>
          <a:noFill/>
        </p:spPr>
      </p:pic>
      <p:sp>
        <p:nvSpPr>
          <p:cNvPr id="95237" name="ZoneTexte 1"/>
          <p:cNvSpPr txBox="1">
            <a:spLocks noChangeArrowheads="1"/>
          </p:cNvSpPr>
          <p:nvPr/>
        </p:nvSpPr>
        <p:spPr bwMode="auto">
          <a:xfrm>
            <a:off x="574675" y="1270000"/>
            <a:ext cx="3744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u="sng">
                <a:solidFill>
                  <a:srgbClr val="C00000"/>
                </a:solidFill>
                <a:latin typeface="Arial" panose="020B0604020202020204" pitchFamily="34" charset="0"/>
              </a:rPr>
              <a:t>B. Une vision globale</a:t>
            </a:r>
          </a:p>
        </p:txBody>
      </p:sp>
      <p:sp>
        <p:nvSpPr>
          <p:cNvPr id="95238" name="Rectangle 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re 6"/>
          <p:cNvSpPr>
            <a:spLocks noGrp="1"/>
          </p:cNvSpPr>
          <p:nvPr>
            <p:ph type="title"/>
          </p:nvPr>
        </p:nvSpPr>
        <p:spPr/>
        <p:txBody>
          <a:bodyPr/>
          <a:lstStyle/>
          <a:p>
            <a:r>
              <a:rPr lang="fr-FR" smtClean="0"/>
              <a:t>Pistes pour le management </a:t>
            </a:r>
            <a:br>
              <a:rPr lang="fr-FR" smtClean="0"/>
            </a:br>
            <a:r>
              <a:rPr lang="fr-FR" smtClean="0"/>
              <a:t>de l’innovation</a:t>
            </a:r>
          </a:p>
        </p:txBody>
      </p:sp>
      <p:sp>
        <p:nvSpPr>
          <p:cNvPr id="97283" name="Espace réservé du numéro de diapositive 2"/>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1871965B-A1C1-4ABC-8C41-BB8ECD60A29B}" type="slidenum">
              <a:rPr lang="fr-FR" sz="900">
                <a:solidFill>
                  <a:srgbClr val="333333"/>
                </a:solidFill>
              </a:rPr>
              <a:pPr>
                <a:spcBef>
                  <a:spcPct val="0"/>
                </a:spcBef>
                <a:buFontTx/>
                <a:buNone/>
              </a:pPr>
              <a:t>46</a:t>
            </a:fld>
            <a:endParaRPr lang="fr-FR" sz="900">
              <a:solidFill>
                <a:srgbClr val="333333"/>
              </a:solidFill>
            </a:endParaRPr>
          </a:p>
        </p:txBody>
      </p:sp>
      <p:pic>
        <p:nvPicPr>
          <p:cNvPr id="9728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27088" y="1852613"/>
            <a:ext cx="3852862" cy="4021137"/>
          </a:xfrm>
          <a:noFill/>
        </p:spPr>
      </p:pic>
      <p:pic>
        <p:nvPicPr>
          <p:cNvPr id="97285" name="Picture 4" descr="http://www.bibliobsession.net/wp-content/uploads/2009/12/Capture-d%E2%80%99%C3%A9cran-2013-04-25-%C3%A0-15.43.54-1.pn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832350" y="4022725"/>
            <a:ext cx="3854450" cy="2019300"/>
          </a:xfrm>
          <a:noFill/>
          <a:extLst>
            <a:ext uri="{909E8E84-426E-40DD-AFC4-6F175D3DCCD1}">
              <a14:hiddenFill xmlns:a14="http://schemas.microsoft.com/office/drawing/2010/main">
                <a:solidFill>
                  <a:srgbClr val="FFFFFF"/>
                </a:solidFill>
              </a14:hiddenFill>
            </a:ext>
          </a:extLst>
        </p:spPr>
      </p:pic>
      <p:sp>
        <p:nvSpPr>
          <p:cNvPr id="97286" name="ZoneTexte 10"/>
          <p:cNvSpPr txBox="1">
            <a:spLocks noChangeArrowheads="1"/>
          </p:cNvSpPr>
          <p:nvPr/>
        </p:nvSpPr>
        <p:spPr bwMode="auto">
          <a:xfrm>
            <a:off x="900113" y="6021388"/>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b="0">
                <a:latin typeface="Arial" panose="020B0604020202020204" pitchFamily="34" charset="0"/>
                <a:hlinkClick r:id="rId5"/>
              </a:rPr>
              <a:t>bibliobsession</a:t>
            </a:r>
            <a:endParaRPr lang="fr-FR" altLang="fr-FR" sz="1800" b="0">
              <a:latin typeface="Arial" panose="020B0604020202020204" pitchFamily="34" charset="0"/>
            </a:endParaRPr>
          </a:p>
        </p:txBody>
      </p:sp>
      <p:sp>
        <p:nvSpPr>
          <p:cNvPr id="97287" name="Rectangle 17"/>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pic>
        <p:nvPicPr>
          <p:cNvPr id="97288" name="Picture 12" descr="http://comprendrelelivrenumerique.files.wordpress.com/2011/12/capture-d_c3a9cran-2011-12-18-c3a0-13-34-22.png?w=300&amp;h=222"/>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330825" y="1636713"/>
            <a:ext cx="2857500" cy="211455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re 1"/>
          <p:cNvSpPr>
            <a:spLocks noGrp="1"/>
          </p:cNvSpPr>
          <p:nvPr>
            <p:ph type="title" idx="4294967295"/>
          </p:nvPr>
        </p:nvSpPr>
        <p:spPr/>
        <p:txBody>
          <a:bodyPr/>
          <a:lstStyle/>
          <a:p>
            <a:r>
              <a:rPr lang="fr-FR" smtClean="0"/>
              <a:t>Pistes pour le management </a:t>
            </a:r>
            <a:br>
              <a:rPr lang="fr-FR" smtClean="0"/>
            </a:br>
            <a:r>
              <a:rPr lang="fr-FR" smtClean="0"/>
              <a:t>de l’innovation</a:t>
            </a:r>
          </a:p>
        </p:txBody>
      </p:sp>
      <p:sp>
        <p:nvSpPr>
          <p:cNvPr id="99331" name="Espace réservé du contenu 2"/>
          <p:cNvSpPr>
            <a:spLocks noGrp="1"/>
          </p:cNvSpPr>
          <p:nvPr>
            <p:ph idx="4294967295"/>
          </p:nvPr>
        </p:nvSpPr>
        <p:spPr>
          <a:solidFill>
            <a:schemeClr val="bg1"/>
          </a:solidFill>
        </p:spPr>
        <p:txBody>
          <a:bodyPr/>
          <a:lstStyle/>
          <a:p>
            <a:pPr marL="457200" indent="-457200" eaLnBrk="1" hangingPunct="1">
              <a:buFontTx/>
              <a:buAutoNum type="alphaUcPeriod"/>
            </a:pPr>
            <a:r>
              <a:rPr lang="fr-FR" altLang="fr-FR" sz="2000" u="sng" smtClean="0">
                <a:solidFill>
                  <a:srgbClr val="C00000"/>
                </a:solidFill>
              </a:rPr>
              <a:t>Quelques écueils </a:t>
            </a:r>
          </a:p>
        </p:txBody>
      </p:sp>
      <p:sp>
        <p:nvSpPr>
          <p:cNvPr id="99332" name="Espace réservé du numéro de diapositive 5"/>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AE4DCFF7-98B1-4CC7-AFA2-1B8A1B450EEE}" type="slidenum">
              <a:rPr lang="fr-FR" sz="900">
                <a:solidFill>
                  <a:srgbClr val="333333"/>
                </a:solidFill>
              </a:rPr>
              <a:pPr algn="r" eaLnBrk="1" hangingPunct="1">
                <a:spcBef>
                  <a:spcPct val="0"/>
                </a:spcBef>
                <a:buFontTx/>
                <a:buNone/>
              </a:pPr>
              <a:t>47</a:t>
            </a:fld>
            <a:endParaRPr lang="fr-FR" sz="900">
              <a:solidFill>
                <a:srgbClr val="333333"/>
              </a:solidFill>
            </a:endParaRPr>
          </a:p>
        </p:txBody>
      </p:sp>
      <p:sp>
        <p:nvSpPr>
          <p:cNvPr id="99333" name="ZoneTexte 18"/>
          <p:cNvSpPr txBox="1">
            <a:spLocks noChangeArrowheads="1"/>
          </p:cNvSpPr>
          <p:nvPr/>
        </p:nvSpPr>
        <p:spPr bwMode="auto">
          <a:xfrm>
            <a:off x="5191125" y="1628775"/>
            <a:ext cx="1223963" cy="369888"/>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b="0">
                <a:latin typeface="Arial" panose="020B0604020202020204" pitchFamily="34" charset="0"/>
                <a:cs typeface="Arial" panose="020B0604020202020204" pitchFamily="34" charset="0"/>
              </a:rPr>
              <a:t>Tablettes</a:t>
            </a:r>
          </a:p>
        </p:txBody>
      </p:sp>
      <p:sp>
        <p:nvSpPr>
          <p:cNvPr id="99334" name="ZoneTexte 19"/>
          <p:cNvSpPr txBox="1">
            <a:spLocks noChangeArrowheads="1"/>
          </p:cNvSpPr>
          <p:nvPr/>
        </p:nvSpPr>
        <p:spPr bwMode="auto">
          <a:xfrm>
            <a:off x="6453188" y="3143250"/>
            <a:ext cx="1223962" cy="369888"/>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b="0">
                <a:latin typeface="Arial" panose="020B0604020202020204" pitchFamily="34" charset="0"/>
                <a:cs typeface="Arial" panose="020B0604020202020204" pitchFamily="34" charset="0"/>
              </a:rPr>
              <a:t>streaming</a:t>
            </a:r>
          </a:p>
        </p:txBody>
      </p:sp>
      <p:sp>
        <p:nvSpPr>
          <p:cNvPr id="99335" name="ZoneTexte 20"/>
          <p:cNvSpPr txBox="1">
            <a:spLocks noChangeArrowheads="1"/>
          </p:cNvSpPr>
          <p:nvPr/>
        </p:nvSpPr>
        <p:spPr bwMode="auto">
          <a:xfrm>
            <a:off x="2484438" y="2117725"/>
            <a:ext cx="2266950" cy="369888"/>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b="0">
                <a:latin typeface="Arial" panose="020B0604020202020204" pitchFamily="34" charset="0"/>
                <a:cs typeface="Arial" panose="020B0604020202020204" pitchFamily="34" charset="0"/>
              </a:rPr>
              <a:t>Livres numériques</a:t>
            </a:r>
          </a:p>
        </p:txBody>
      </p:sp>
      <p:sp>
        <p:nvSpPr>
          <p:cNvPr id="99336" name="ZoneTexte 21"/>
          <p:cNvSpPr txBox="1">
            <a:spLocks noChangeArrowheads="1"/>
          </p:cNvSpPr>
          <p:nvPr/>
        </p:nvSpPr>
        <p:spPr bwMode="auto">
          <a:xfrm>
            <a:off x="2051050" y="3513138"/>
            <a:ext cx="1512888" cy="368300"/>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spcBef>
                <a:spcPct val="0"/>
              </a:spcBef>
              <a:buFontTx/>
              <a:buNone/>
            </a:pPr>
            <a:r>
              <a:rPr lang="fr-FR" altLang="fr-FR" sz="1800" b="0">
                <a:latin typeface="Arial" panose="020B0604020202020204" pitchFamily="34" charset="0"/>
                <a:cs typeface="Arial" panose="020B0604020202020204" pitchFamily="34" charset="0"/>
              </a:rPr>
              <a:t>Jeux vidéos</a:t>
            </a:r>
          </a:p>
        </p:txBody>
      </p:sp>
      <p:sp>
        <p:nvSpPr>
          <p:cNvPr id="2" name="ZoneTexte 1"/>
          <p:cNvSpPr txBox="1"/>
          <p:nvPr/>
        </p:nvSpPr>
        <p:spPr>
          <a:xfrm>
            <a:off x="1676400" y="1998663"/>
            <a:ext cx="5832475" cy="4524375"/>
          </a:xfrm>
          <a:prstGeom prst="rect">
            <a:avLst/>
          </a:prstGeom>
          <a:noFill/>
        </p:spPr>
        <p:txBody>
          <a:bodyPr>
            <a:spAutoFit/>
          </a:bodyPr>
          <a:lstStyle/>
          <a:p>
            <a:pPr marL="457200" indent="-457200" eaLnBrk="1" hangingPunct="1">
              <a:buFontTx/>
              <a:buAutoNum type="arabicPeriod"/>
              <a:defRPr/>
            </a:pPr>
            <a:r>
              <a:rPr lang="fr-FR" dirty="0">
                <a:latin typeface="Arial" charset="0"/>
              </a:rPr>
              <a:t>Ouvrir un service parce que c’est à la mode </a:t>
            </a:r>
          </a:p>
          <a:p>
            <a:pPr marL="457200" indent="-457200" eaLnBrk="1" hangingPunct="1">
              <a:buFontTx/>
              <a:buAutoNum type="arabicPeriod"/>
              <a:defRPr/>
            </a:pPr>
            <a:r>
              <a:rPr lang="fr-FR" dirty="0">
                <a:latin typeface="Arial" charset="0"/>
              </a:rPr>
              <a:t>Acquérir pour acquérir</a:t>
            </a:r>
          </a:p>
          <a:p>
            <a:pPr marL="457200" indent="-457200" eaLnBrk="1" hangingPunct="1">
              <a:buFontTx/>
              <a:buAutoNum type="arabicPeriod"/>
              <a:defRPr/>
            </a:pPr>
            <a:r>
              <a:rPr lang="fr-FR" dirty="0">
                <a:latin typeface="Arial" charset="0"/>
              </a:rPr>
              <a:t>Croire que tous les établissements se valent</a:t>
            </a:r>
          </a:p>
          <a:p>
            <a:pPr marL="457200" indent="-457200" eaLnBrk="1" hangingPunct="1">
              <a:buFontTx/>
              <a:buAutoNum type="arabicPeriod"/>
              <a:defRPr/>
            </a:pPr>
            <a:r>
              <a:rPr lang="fr-FR" dirty="0">
                <a:latin typeface="Arial" charset="0"/>
              </a:rPr>
              <a:t>Céder aux sirènes technologiques</a:t>
            </a:r>
          </a:p>
          <a:p>
            <a:pPr marL="457200" indent="-457200" eaLnBrk="1" hangingPunct="1">
              <a:buFontTx/>
              <a:buAutoNum type="arabicPeriod"/>
              <a:defRPr/>
            </a:pPr>
            <a:r>
              <a:rPr lang="fr-FR" dirty="0">
                <a:latin typeface="Arial" charset="0"/>
              </a:rPr>
              <a:t>Penser que parce que c’est en ligne, ça ne coûte rien</a:t>
            </a:r>
          </a:p>
          <a:p>
            <a:pPr marL="457200" indent="-457200" eaLnBrk="1" hangingPunct="1">
              <a:buFontTx/>
              <a:buAutoNum type="arabicPeriod"/>
              <a:defRPr/>
            </a:pPr>
            <a:r>
              <a:rPr lang="fr-FR" dirty="0">
                <a:latin typeface="Arial" charset="0"/>
              </a:rPr>
              <a:t>Sous-estimer les questions techniques et la maintenance sur le long terme</a:t>
            </a:r>
          </a:p>
          <a:p>
            <a:pPr marL="457200" indent="-457200" eaLnBrk="1" hangingPunct="1">
              <a:buFontTx/>
              <a:buAutoNum type="arabicPeriod"/>
              <a:defRPr/>
            </a:pPr>
            <a:r>
              <a:rPr lang="fr-FR" dirty="0">
                <a:latin typeface="Arial" charset="0"/>
              </a:rPr>
              <a:t>Penser que les usagers seront enthousiastes</a:t>
            </a:r>
          </a:p>
          <a:p>
            <a:pPr marL="457200" indent="-457200" eaLnBrk="1" hangingPunct="1">
              <a:buFontTx/>
              <a:buAutoNum type="arabicPeriod"/>
              <a:defRPr/>
            </a:pPr>
            <a:r>
              <a:rPr lang="fr-FR" dirty="0">
                <a:latin typeface="Arial" charset="0"/>
              </a:rPr>
              <a:t>Laisser le service dans les mains d’une seule personne</a:t>
            </a:r>
          </a:p>
          <a:p>
            <a:pPr marL="457200" indent="-457200" eaLnBrk="1" hangingPunct="1">
              <a:buFontTx/>
              <a:buAutoNum type="arabicPeriod"/>
              <a:defRPr/>
            </a:pPr>
            <a:r>
              <a:rPr lang="fr-FR" dirty="0">
                <a:latin typeface="Arial" charset="0"/>
              </a:rPr>
              <a:t>Ne compter que sur son enthousiasme</a:t>
            </a:r>
          </a:p>
          <a:p>
            <a:pPr marL="457200" indent="-457200" eaLnBrk="1" hangingPunct="1">
              <a:buFontTx/>
              <a:buAutoNum type="arabicPeriod"/>
              <a:defRPr/>
            </a:pPr>
            <a:r>
              <a:rPr lang="fr-FR" dirty="0">
                <a:latin typeface="Arial" charset="0"/>
              </a:rPr>
              <a:t>Personnel peu formé et à l’aise avec ces questions</a:t>
            </a:r>
          </a:p>
          <a:p>
            <a:pPr eaLnBrk="1" hangingPunct="1">
              <a:defRPr/>
            </a:pPr>
            <a:endParaRPr lang="fr-FR" dirty="0">
              <a:latin typeface="Arial" charset="0"/>
            </a:endParaRPr>
          </a:p>
          <a:p>
            <a:pPr eaLnBrk="1" hangingPunct="1">
              <a:defRPr/>
            </a:pPr>
            <a:r>
              <a:rPr lang="fr-FR" dirty="0">
                <a:latin typeface="Arial" charset="0"/>
              </a:rPr>
              <a:t>=&gt; public qui zappe entre différents supports, autonome</a:t>
            </a:r>
          </a:p>
          <a:p>
            <a:pPr eaLnBrk="1" hangingPunct="1">
              <a:defRPr/>
            </a:pPr>
            <a:endParaRPr lang="fr-FR" dirty="0">
              <a:latin typeface="Arial" charset="0"/>
            </a:endParaRPr>
          </a:p>
        </p:txBody>
      </p:sp>
      <p:pic>
        <p:nvPicPr>
          <p:cNvPr id="99338" name="Picture 12" descr="http://farm7.staticflickr.com/6088/6044757770_529a5c616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1465263"/>
            <a:ext cx="5832475"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Espace réservé du contenu 2"/>
          <p:cNvSpPr txBox="1">
            <a:spLocks/>
          </p:cNvSpPr>
          <p:nvPr/>
        </p:nvSpPr>
        <p:spPr bwMode="auto">
          <a:xfrm>
            <a:off x="611188" y="1628775"/>
            <a:ext cx="3259137" cy="407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eaLnBrk="1" hangingPunct="1">
              <a:buFontTx/>
              <a:buNone/>
            </a:pPr>
            <a:r>
              <a:rPr lang="fr-FR" altLang="fr-FR" sz="2000" u="sng">
                <a:solidFill>
                  <a:srgbClr val="C00000"/>
                </a:solidFill>
              </a:rPr>
              <a:t>C. Quelques écueils </a:t>
            </a:r>
          </a:p>
        </p:txBody>
      </p:sp>
      <p:sp>
        <p:nvSpPr>
          <p:cNvPr id="99340" name="Rectangle 12"/>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7" descr="super-smash-bros-melee-charac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900" y="1600200"/>
            <a:ext cx="6034088"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9" name="Rectangle 2"/>
          <p:cNvSpPr>
            <a:spLocks noGrp="1" noChangeArrowheads="1"/>
          </p:cNvSpPr>
          <p:nvPr>
            <p:ph type="title"/>
          </p:nvPr>
        </p:nvSpPr>
        <p:spPr/>
        <p:txBody>
          <a:bodyPr/>
          <a:lstStyle/>
          <a:p>
            <a:r>
              <a:rPr lang="fr-FR" smtClean="0"/>
              <a:t>Pistes pour le management </a:t>
            </a:r>
            <a:br>
              <a:rPr lang="fr-FR" smtClean="0"/>
            </a:br>
            <a:r>
              <a:rPr lang="fr-FR" smtClean="0"/>
              <a:t>de l’innovation</a:t>
            </a:r>
          </a:p>
        </p:txBody>
      </p:sp>
      <p:sp>
        <p:nvSpPr>
          <p:cNvPr id="101380" name="Rectangle 3"/>
          <p:cNvSpPr>
            <a:spLocks noGrp="1" noChangeArrowheads="1"/>
          </p:cNvSpPr>
          <p:nvPr>
            <p:ph type="body" idx="1"/>
          </p:nvPr>
        </p:nvSpPr>
        <p:spPr>
          <a:xfrm>
            <a:off x="827088" y="1700213"/>
            <a:ext cx="4176712" cy="461962"/>
          </a:xfrm>
          <a:solidFill>
            <a:schemeClr val="bg1"/>
          </a:solidFill>
        </p:spPr>
        <p:txBody>
          <a:bodyPr/>
          <a:lstStyle/>
          <a:p>
            <a:pPr>
              <a:buFontTx/>
              <a:buNone/>
            </a:pPr>
            <a:r>
              <a:rPr lang="fr-FR" altLang="fr-FR" sz="2000" smtClean="0">
                <a:solidFill>
                  <a:srgbClr val="CC0000"/>
                </a:solidFill>
              </a:rPr>
              <a:t>D. </a:t>
            </a:r>
            <a:r>
              <a:rPr lang="fr-FR" altLang="fr-FR" sz="2000" u="sng" smtClean="0">
                <a:solidFill>
                  <a:srgbClr val="CC0000"/>
                </a:solidFill>
              </a:rPr>
              <a:t>Impliquer ses collègues</a:t>
            </a:r>
          </a:p>
          <a:p>
            <a:pPr>
              <a:buFontTx/>
              <a:buNone/>
            </a:pPr>
            <a:endParaRPr lang="fr-FR" altLang="fr-FR" sz="2000" smtClean="0">
              <a:solidFill>
                <a:srgbClr val="CC0000"/>
              </a:solidFill>
            </a:endParaRPr>
          </a:p>
          <a:p>
            <a:pPr>
              <a:buFontTx/>
              <a:buNone/>
            </a:pPr>
            <a:endParaRPr lang="fr-FR" altLang="fr-FR" sz="2000" smtClean="0"/>
          </a:p>
          <a:p>
            <a:pPr>
              <a:buFontTx/>
              <a:buNone/>
            </a:pPr>
            <a:endParaRPr lang="fr-FR" altLang="fr-FR" sz="2000" smtClean="0"/>
          </a:p>
        </p:txBody>
      </p:sp>
      <p:sp>
        <p:nvSpPr>
          <p:cNvPr id="101381" name="Rectangle 3"/>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
        <p:nvSpPr>
          <p:cNvPr id="101382" name="Espace réservé du numéro de diapositive 4"/>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D7A8CD86-BB4F-422C-A7B6-570BCD0F9405}" type="slidenum">
              <a:rPr lang="fr-FR" sz="900">
                <a:solidFill>
                  <a:srgbClr val="333333"/>
                </a:solidFill>
              </a:rPr>
              <a:pPr algn="r" eaLnBrk="1" hangingPunct="1">
                <a:spcBef>
                  <a:spcPct val="0"/>
                </a:spcBef>
                <a:buFontTx/>
                <a:buNone/>
              </a:pPr>
              <a:t>48</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numéro de diapositive 5"/>
          <p:cNvSpPr txBox="1">
            <a:spLocks noGrp="1"/>
          </p:cNvSpPr>
          <p:nvPr/>
        </p:nvSpPr>
        <p:spPr bwMode="auto">
          <a:xfrm>
            <a:off x="6948488" y="6481763"/>
            <a:ext cx="17383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E8647CBE-3095-4ED5-9FAD-2B22B4203BAE}" type="slidenum">
              <a:rPr lang="fr-FR" sz="900">
                <a:solidFill>
                  <a:srgbClr val="333333"/>
                </a:solidFill>
              </a:rPr>
              <a:pPr algn="r" eaLnBrk="1" hangingPunct="1">
                <a:spcBef>
                  <a:spcPct val="0"/>
                </a:spcBef>
                <a:buFontTx/>
                <a:buNone/>
              </a:pPr>
              <a:t>49</a:t>
            </a:fld>
            <a:endParaRPr lang="fr-FR" sz="900">
              <a:solidFill>
                <a:srgbClr val="333333"/>
              </a:solidFill>
            </a:endParaRPr>
          </a:p>
        </p:txBody>
      </p:sp>
      <p:sp>
        <p:nvSpPr>
          <p:cNvPr id="103427" name="Rectangle 2"/>
          <p:cNvSpPr>
            <a:spLocks noGrp="1" noChangeArrowheads="1"/>
          </p:cNvSpPr>
          <p:nvPr>
            <p:ph type="title" idx="4294967295"/>
          </p:nvPr>
        </p:nvSpPr>
        <p:spPr/>
        <p:txBody>
          <a:bodyPr/>
          <a:lstStyle/>
          <a:p>
            <a:r>
              <a:rPr lang="fr-FR" smtClean="0"/>
              <a:t>Pistes pour le management </a:t>
            </a:r>
            <a:br>
              <a:rPr lang="fr-FR" smtClean="0"/>
            </a:br>
            <a:r>
              <a:rPr lang="fr-FR" smtClean="0"/>
              <a:t>de l’innovation</a:t>
            </a:r>
          </a:p>
        </p:txBody>
      </p:sp>
      <p:sp>
        <p:nvSpPr>
          <p:cNvPr id="103428" name="Rectangle 3"/>
          <p:cNvSpPr>
            <a:spLocks noGrp="1" noChangeArrowheads="1"/>
          </p:cNvSpPr>
          <p:nvPr>
            <p:ph type="body" idx="4294967295"/>
          </p:nvPr>
        </p:nvSpPr>
        <p:spPr/>
        <p:txBody>
          <a:bodyPr/>
          <a:lstStyle/>
          <a:p>
            <a:pPr>
              <a:buFontTx/>
              <a:buNone/>
            </a:pPr>
            <a:r>
              <a:rPr lang="fr-FR" altLang="fr-FR" sz="2000" u="sng" smtClean="0"/>
              <a:t>Accompagner le développement de compétences</a:t>
            </a:r>
          </a:p>
          <a:p>
            <a:pPr>
              <a:buFontTx/>
              <a:buNone/>
            </a:pPr>
            <a:endParaRPr lang="fr-FR" altLang="fr-FR" sz="2000" smtClean="0">
              <a:solidFill>
                <a:srgbClr val="CC0000"/>
              </a:solidFill>
            </a:endParaRPr>
          </a:p>
          <a:p>
            <a:r>
              <a:rPr lang="fr-FR" altLang="fr-FR" sz="2000" smtClean="0"/>
              <a:t>Stratégique</a:t>
            </a:r>
            <a:r>
              <a:rPr lang="fr-FR" altLang="fr-FR" sz="2000" b="0" smtClean="0"/>
              <a:t> (enjeux, rôle, limites : projet de service)</a:t>
            </a:r>
          </a:p>
          <a:p>
            <a:endParaRPr lang="fr-FR" altLang="fr-FR" sz="2000" b="0" smtClean="0"/>
          </a:p>
          <a:p>
            <a:r>
              <a:rPr lang="fr-FR" altLang="fr-FR" sz="2000" smtClean="0"/>
              <a:t>Technique</a:t>
            </a:r>
            <a:r>
              <a:rPr lang="fr-FR" altLang="fr-FR" sz="2000" b="0" smtClean="0"/>
              <a:t> (navigation, recherche, production, restructuration, maîtrise des outils, enseigner)</a:t>
            </a:r>
          </a:p>
          <a:p>
            <a:endParaRPr lang="fr-FR" altLang="fr-FR" sz="2000" b="0" smtClean="0"/>
          </a:p>
          <a:p>
            <a:r>
              <a:rPr lang="fr-FR" altLang="fr-FR" sz="2000" smtClean="0"/>
              <a:t>Organisationnel</a:t>
            </a:r>
            <a:r>
              <a:rPr lang="fr-FR" altLang="fr-FR" sz="2000" b="0" smtClean="0"/>
              <a:t> (cartographie des compétences)</a:t>
            </a:r>
          </a:p>
          <a:p>
            <a:endParaRPr lang="fr-FR" altLang="fr-FR" sz="2000" b="0" smtClean="0"/>
          </a:p>
          <a:p>
            <a:endParaRPr lang="fr-FR" altLang="fr-FR" sz="2000" b="0" smtClean="0"/>
          </a:p>
          <a:p>
            <a:endParaRPr lang="fr-FR" altLang="fr-FR" sz="2000" b="0" smtClean="0"/>
          </a:p>
        </p:txBody>
      </p:sp>
      <p:sp>
        <p:nvSpPr>
          <p:cNvPr id="103429" name="Rectangle 6"/>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1"/>
          <p:cNvSpPr>
            <a:spLocks noGrp="1"/>
          </p:cNvSpPr>
          <p:nvPr>
            <p:ph type="title"/>
          </p:nvPr>
        </p:nvSpPr>
        <p:spPr/>
        <p:txBody>
          <a:bodyPr/>
          <a:lstStyle/>
          <a:p>
            <a:r>
              <a:rPr lang="fr-FR" altLang="fr-FR" smtClean="0">
                <a:solidFill>
                  <a:srgbClr val="C00000"/>
                </a:solidFill>
              </a:rPr>
              <a:t>1.Innover en bibliothèque publique? </a:t>
            </a:r>
            <a:br>
              <a:rPr lang="fr-FR" altLang="fr-FR" smtClean="0">
                <a:solidFill>
                  <a:srgbClr val="C00000"/>
                </a:solidFill>
              </a:rPr>
            </a:br>
            <a:r>
              <a:rPr lang="fr-FR" altLang="fr-FR" b="0" smtClean="0">
                <a:solidFill>
                  <a:srgbClr val="C00000"/>
                </a:solidFill>
              </a:rPr>
              <a:t>1.1. Qu’est-ce qu’innover ? </a:t>
            </a:r>
            <a:endParaRPr lang="fr-FR" altLang="fr-FR" smtClean="0"/>
          </a:p>
        </p:txBody>
      </p:sp>
      <p:sp>
        <p:nvSpPr>
          <p:cNvPr id="13315" name="Espace réservé du contenu 2"/>
          <p:cNvSpPr>
            <a:spLocks noGrp="1"/>
          </p:cNvSpPr>
          <p:nvPr>
            <p:ph idx="1"/>
          </p:nvPr>
        </p:nvSpPr>
        <p:spPr/>
        <p:txBody>
          <a:bodyPr/>
          <a:lstStyle/>
          <a:p>
            <a:pPr marL="0" indent="0">
              <a:buFontTx/>
              <a:buNone/>
            </a:pPr>
            <a:endParaRPr lang="fr-FR" altLang="fr-FR" smtClean="0"/>
          </a:p>
          <a:p>
            <a:pPr marL="0" indent="0">
              <a:buFontTx/>
              <a:buNone/>
            </a:pPr>
            <a:endParaRPr lang="fr-FR" altLang="fr-FR" smtClean="0"/>
          </a:p>
          <a:p>
            <a:pPr marL="0" indent="0" algn="just">
              <a:buFontTx/>
              <a:buNone/>
            </a:pPr>
            <a:r>
              <a:rPr lang="fr-FR" altLang="fr-FR" b="0" i="1" smtClean="0"/>
              <a:t>« Introduire des méthodes nouvelles ou sensiblement meilleures, soit dans la structure elle-même, soit dans les modalités de prestation, dans le but d'une amélioration du service public. »</a:t>
            </a:r>
          </a:p>
          <a:p>
            <a:pPr marL="0" indent="0">
              <a:buFontTx/>
              <a:buNone/>
            </a:pPr>
            <a:endParaRPr lang="fr-FR" altLang="fr-FR" smtClean="0"/>
          </a:p>
          <a:p>
            <a:pPr marL="0" indent="0" algn="r">
              <a:buFontTx/>
              <a:buNone/>
            </a:pPr>
            <a:r>
              <a:rPr lang="fr-FR" altLang="fr-FR" b="0" smtClean="0"/>
              <a:t>Source : </a:t>
            </a:r>
            <a:r>
              <a:rPr lang="fr-FR" altLang="fr-FR" b="0" smtClean="0">
                <a:hlinkClick r:id="rId3"/>
              </a:rPr>
              <a:t>OCDE</a:t>
            </a:r>
            <a:endParaRPr lang="fr-FR" altLang="fr-FR" b="0" smtClean="0"/>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13317"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450CE103-4CEF-4B48-8240-49CC927BF08E}" type="slidenum">
              <a:rPr lang="fr-FR" sz="900">
                <a:solidFill>
                  <a:srgbClr val="333333"/>
                </a:solidFill>
              </a:rPr>
              <a:pPr>
                <a:spcBef>
                  <a:spcPct val="0"/>
                </a:spcBef>
                <a:buFontTx/>
                <a:buNone/>
              </a:pPr>
              <a:t>5</a:t>
            </a:fld>
            <a:endParaRPr lang="fr-FR" sz="900">
              <a:solidFill>
                <a:srgbClr val="333333"/>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re 8"/>
          <p:cNvSpPr>
            <a:spLocks noGrp="1"/>
          </p:cNvSpPr>
          <p:nvPr>
            <p:ph type="title"/>
          </p:nvPr>
        </p:nvSpPr>
        <p:spPr/>
        <p:txBody>
          <a:bodyPr/>
          <a:lstStyle/>
          <a:p>
            <a:endParaRPr lang="fr-FR" altLang="fr-FR" smtClean="0"/>
          </a:p>
        </p:txBody>
      </p:sp>
      <p:sp>
        <p:nvSpPr>
          <p:cNvPr id="105475" name="Espace réservé du contenu 7"/>
          <p:cNvSpPr>
            <a:spLocks noGrp="1"/>
          </p:cNvSpPr>
          <p:nvPr>
            <p:ph sz="half" idx="1"/>
          </p:nvPr>
        </p:nvSpPr>
        <p:spPr/>
        <p:txBody>
          <a:bodyPr/>
          <a:lstStyle/>
          <a:p>
            <a:pPr marL="0" indent="0">
              <a:buFontTx/>
              <a:buNone/>
            </a:pPr>
            <a:endParaRPr lang="fr-FR" altLang="fr-FR" smtClean="0"/>
          </a:p>
          <a:p>
            <a:pPr marL="0" indent="0" algn="ctr">
              <a:buFontTx/>
              <a:buNone/>
            </a:pPr>
            <a:endParaRPr lang="fr-FR" altLang="fr-FR" smtClean="0"/>
          </a:p>
          <a:p>
            <a:pPr marL="0" indent="0" algn="ctr">
              <a:buFontTx/>
              <a:buNone/>
            </a:pPr>
            <a:r>
              <a:rPr lang="fr-FR" altLang="fr-FR" smtClean="0"/>
              <a:t>Merci</a:t>
            </a:r>
          </a:p>
          <a:p>
            <a:pPr marL="0" indent="0">
              <a:buFontTx/>
              <a:buNone/>
            </a:pPr>
            <a:endParaRPr lang="fr-FR" altLang="fr-FR" smtClean="0"/>
          </a:p>
          <a:p>
            <a:pPr marL="0" indent="0">
              <a:buFontTx/>
              <a:buNone/>
            </a:pPr>
            <a:endParaRPr lang="fr-FR" altLang="fr-FR" smtClean="0"/>
          </a:p>
          <a:p>
            <a:pPr marL="0" indent="0">
              <a:buFontTx/>
              <a:buNone/>
            </a:pPr>
            <a:endParaRPr lang="fr-FR" altLang="fr-FR" smtClean="0"/>
          </a:p>
          <a:p>
            <a:pPr marL="0" indent="0" eaLnBrk="1" hangingPunct="1">
              <a:buFontTx/>
              <a:buNone/>
            </a:pPr>
            <a:r>
              <a:rPr lang="fr-FR" sz="1600" b="0" smtClean="0"/>
              <a:t>Thomas Chaimbault</a:t>
            </a:r>
          </a:p>
          <a:p>
            <a:pPr marL="0" indent="0" eaLnBrk="1" hangingPunct="1">
              <a:buFontTx/>
              <a:buNone/>
            </a:pPr>
            <a:r>
              <a:rPr lang="fr-FR" sz="1600" b="0" smtClean="0">
                <a:hlinkClick r:id="rId3"/>
              </a:rPr>
              <a:t>http://www.vagabondages.org</a:t>
            </a:r>
            <a:endParaRPr lang="fr-FR" sz="1600" b="0" smtClean="0"/>
          </a:p>
          <a:p>
            <a:pPr marL="0" indent="0" eaLnBrk="1" hangingPunct="1">
              <a:buFontTx/>
              <a:buNone/>
            </a:pPr>
            <a:r>
              <a:rPr lang="fr-FR" sz="1600" b="0" smtClean="0">
                <a:hlinkClick r:id="rId4"/>
              </a:rPr>
              <a:t>http://www.slideshare.net/Faerim</a:t>
            </a:r>
            <a:endParaRPr lang="fr-FR" sz="1600" b="0" smtClean="0"/>
          </a:p>
          <a:p>
            <a:pPr marL="0" indent="0" eaLnBrk="1" hangingPunct="1">
              <a:buFontTx/>
              <a:buNone/>
            </a:pPr>
            <a:endParaRPr lang="fr-FR" sz="1600" smtClean="0"/>
          </a:p>
          <a:p>
            <a:pPr marL="0" indent="0" algn="r" eaLnBrk="1" hangingPunct="1">
              <a:buFontTx/>
              <a:buNone/>
            </a:pPr>
            <a:r>
              <a:rPr lang="fr-FR" sz="1600" b="0" smtClean="0"/>
              <a:t> image : </a:t>
            </a:r>
            <a:r>
              <a:rPr lang="fr-FR" sz="1600" b="0" smtClean="0">
                <a:hlinkClick r:id="rId5"/>
              </a:rPr>
              <a:t>Martin Vidberg</a:t>
            </a:r>
            <a:endParaRPr lang="fr-FR" sz="1600" b="0" smtClean="0"/>
          </a:p>
        </p:txBody>
      </p:sp>
      <p:sp>
        <p:nvSpPr>
          <p:cNvPr id="5" name="Espace réservé du pied de page 4"/>
          <p:cNvSpPr>
            <a:spLocks noGrp="1"/>
          </p:cNvSpPr>
          <p:nvPr>
            <p:ph type="ftr" sz="quarter" idx="10"/>
          </p:nvPr>
        </p:nvSpPr>
        <p:spPr/>
        <p:txBody>
          <a:bodyPr/>
          <a:lstStyle/>
          <a:p>
            <a:pPr>
              <a:defRPr/>
            </a:pPr>
            <a:r>
              <a:rPr lang="fr-FR" smtClean="0"/>
              <a:t>Ma bibliothèque sur </a:t>
            </a:r>
            <a:r>
              <a:rPr lang="fr-FR" i="1" smtClean="0"/>
              <a:t>Facebook</a:t>
            </a:r>
            <a:r>
              <a:rPr lang="fr-FR" smtClean="0"/>
              <a:t> ?</a:t>
            </a:r>
            <a:endParaRPr lang="fr-FR"/>
          </a:p>
        </p:txBody>
      </p:sp>
      <p:sp>
        <p:nvSpPr>
          <p:cNvPr id="105477" name="Espace réservé du numéro de diapositive 5"/>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487BA020-4CC9-4546-B117-282FF75DFA90}" type="slidenum">
              <a:rPr lang="fr-FR" sz="900">
                <a:solidFill>
                  <a:srgbClr val="333333"/>
                </a:solidFill>
              </a:rPr>
              <a:pPr>
                <a:spcBef>
                  <a:spcPct val="0"/>
                </a:spcBef>
                <a:buFontTx/>
                <a:buNone/>
              </a:pPr>
              <a:t>50</a:t>
            </a:fld>
            <a:endParaRPr lang="fr-FR" sz="900">
              <a:solidFill>
                <a:srgbClr val="333333"/>
              </a:solidFill>
            </a:endParaRPr>
          </a:p>
        </p:txBody>
      </p:sp>
      <p:pic>
        <p:nvPicPr>
          <p:cNvPr id="105478" name="Picture 2" descr="réseau"/>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086350" y="1600200"/>
            <a:ext cx="3346450" cy="4525963"/>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r>
              <a:rPr lang="fr-FR" altLang="fr-FR" smtClean="0">
                <a:solidFill>
                  <a:srgbClr val="C00000"/>
                </a:solidFill>
              </a:rPr>
              <a:t>1.Innover en bibliothèque publique? </a:t>
            </a:r>
            <a:br>
              <a:rPr lang="fr-FR" altLang="fr-FR" smtClean="0">
                <a:solidFill>
                  <a:srgbClr val="C00000"/>
                </a:solidFill>
              </a:rPr>
            </a:br>
            <a:r>
              <a:rPr lang="fr-FR" altLang="fr-FR" b="0" smtClean="0">
                <a:solidFill>
                  <a:srgbClr val="C00000"/>
                </a:solidFill>
              </a:rPr>
              <a:t>1.1. Qu’est-ce qu’innover ? </a:t>
            </a:r>
            <a:endParaRPr lang="fr-FR" altLang="fr-FR" smtClean="0"/>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15364"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9A640134-232C-44FD-9EB3-0C7852772940}" type="slidenum">
              <a:rPr lang="fr-FR" sz="900">
                <a:solidFill>
                  <a:srgbClr val="333333"/>
                </a:solidFill>
              </a:rPr>
              <a:pPr>
                <a:spcBef>
                  <a:spcPct val="0"/>
                </a:spcBef>
                <a:buFontTx/>
                <a:buNone/>
              </a:pPr>
              <a:t>6</a:t>
            </a:fld>
            <a:endParaRPr lang="fr-FR" sz="900">
              <a:solidFill>
                <a:srgbClr val="333333"/>
              </a:solidFill>
            </a:endParaRPr>
          </a:p>
        </p:txBody>
      </p:sp>
      <p:sp>
        <p:nvSpPr>
          <p:cNvPr id="6" name="Ellipse 5"/>
          <p:cNvSpPr/>
          <p:nvPr/>
        </p:nvSpPr>
        <p:spPr>
          <a:xfrm>
            <a:off x="2138363" y="3249613"/>
            <a:ext cx="2881312" cy="11509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chemeClr val="tx1"/>
                </a:solidFill>
              </a:rPr>
              <a:t>Innovation de produits</a:t>
            </a:r>
          </a:p>
        </p:txBody>
      </p:sp>
      <p:sp>
        <p:nvSpPr>
          <p:cNvPr id="7" name="Ellipse 6"/>
          <p:cNvSpPr/>
          <p:nvPr/>
        </p:nvSpPr>
        <p:spPr>
          <a:xfrm>
            <a:off x="2138363" y="1989138"/>
            <a:ext cx="2881312" cy="11525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fr-FR" b="1" dirty="0">
                <a:solidFill>
                  <a:schemeClr val="tx1"/>
                </a:solidFill>
              </a:rPr>
              <a:t>Innovation sur les procédés</a:t>
            </a:r>
          </a:p>
        </p:txBody>
      </p:sp>
      <p:sp>
        <p:nvSpPr>
          <p:cNvPr id="10" name="Rectangle à coins arrondis 9"/>
          <p:cNvSpPr/>
          <p:nvPr/>
        </p:nvSpPr>
        <p:spPr>
          <a:xfrm>
            <a:off x="1851025" y="1484313"/>
            <a:ext cx="3455988" cy="468153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endParaRPr lang="fr-FR" b="1" dirty="0">
              <a:solidFill>
                <a:schemeClr val="tx1"/>
              </a:solidFill>
            </a:endParaRPr>
          </a:p>
          <a:p>
            <a:pPr algn="ctr" eaLnBrk="1" hangingPunct="1">
              <a:defRPr/>
            </a:pPr>
            <a:r>
              <a:rPr lang="fr-FR" b="1" dirty="0">
                <a:solidFill>
                  <a:schemeClr val="tx1"/>
                </a:solidFill>
              </a:rPr>
              <a:t>Innovations organisationnelles</a:t>
            </a:r>
          </a:p>
        </p:txBody>
      </p:sp>
      <p:sp>
        <p:nvSpPr>
          <p:cNvPr id="11" name="Rectangle à coins arrondis 10"/>
          <p:cNvSpPr/>
          <p:nvPr/>
        </p:nvSpPr>
        <p:spPr>
          <a:xfrm>
            <a:off x="1691680" y="1376772"/>
            <a:ext cx="6768752" cy="489654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8">
              <a:defRPr/>
            </a:pPr>
            <a:r>
              <a:rPr lang="fr-FR" b="1" dirty="0">
                <a:solidFill>
                  <a:schemeClr val="tx1"/>
                </a:solidFill>
              </a:rPr>
              <a:t>Innovations sociale </a:t>
            </a:r>
          </a:p>
          <a:p>
            <a:pPr lvl="8">
              <a:defRPr/>
            </a:pPr>
            <a:r>
              <a:rPr lang="fr-FR" b="1" dirty="0">
                <a:solidFill>
                  <a:schemeClr val="tx1"/>
                </a:solidFill>
              </a:rPr>
              <a:t>et territoriale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re 1"/>
          <p:cNvSpPr>
            <a:spLocks noGrp="1"/>
          </p:cNvSpPr>
          <p:nvPr>
            <p:ph type="title"/>
          </p:nvPr>
        </p:nvSpPr>
        <p:spPr/>
        <p:txBody>
          <a:bodyPr/>
          <a:lstStyle/>
          <a:p>
            <a:r>
              <a:rPr lang="fr-FR" altLang="fr-FR" smtClean="0">
                <a:solidFill>
                  <a:srgbClr val="C00000"/>
                </a:solidFill>
              </a:rPr>
              <a:t>1.Innover en bibliothèque publique? </a:t>
            </a:r>
            <a:br>
              <a:rPr lang="fr-FR" altLang="fr-FR" smtClean="0">
                <a:solidFill>
                  <a:srgbClr val="C00000"/>
                </a:solidFill>
              </a:rPr>
            </a:br>
            <a:r>
              <a:rPr lang="fr-FR" altLang="fr-FR" b="0" smtClean="0">
                <a:solidFill>
                  <a:srgbClr val="C00000"/>
                </a:solidFill>
              </a:rPr>
              <a:t>1.1. Qu’est-ce qu’innover ? </a:t>
            </a:r>
            <a:endParaRPr lang="fr-FR" altLang="fr-FR" smtClean="0"/>
          </a:p>
        </p:txBody>
      </p:sp>
      <p:sp>
        <p:nvSpPr>
          <p:cNvPr id="3" name="Espace réservé du contenu 2"/>
          <p:cNvSpPr>
            <a:spLocks noGrp="1"/>
          </p:cNvSpPr>
          <p:nvPr>
            <p:ph sz="half" idx="1"/>
          </p:nvPr>
        </p:nvSpPr>
        <p:spPr>
          <a:xfrm>
            <a:off x="395288" y="1412875"/>
            <a:ext cx="3852862" cy="4525963"/>
          </a:xfrm>
        </p:spPr>
        <p:txBody>
          <a:bodyPr/>
          <a:lstStyle/>
          <a:p>
            <a:pPr marL="0" indent="0">
              <a:buFontTx/>
              <a:buNone/>
              <a:defRPr/>
            </a:pPr>
            <a:endParaRPr lang="fr-FR" sz="2000" dirty="0" smtClean="0"/>
          </a:p>
          <a:p>
            <a:pPr marL="457200" indent="-457200">
              <a:buFont typeface="+mj-lt"/>
              <a:buAutoNum type="arabicPeriod"/>
              <a:defRPr/>
            </a:pPr>
            <a:r>
              <a:rPr lang="fr-FR" b="0" dirty="0" smtClean="0"/>
              <a:t>Un enjeu d’</a:t>
            </a:r>
            <a:r>
              <a:rPr lang="fr-FR" dirty="0" smtClean="0"/>
              <a:t>efficacité</a:t>
            </a:r>
            <a:r>
              <a:rPr lang="fr-FR" b="0" dirty="0" smtClean="0"/>
              <a:t> et </a:t>
            </a:r>
            <a:r>
              <a:rPr lang="fr-FR" dirty="0" smtClean="0"/>
              <a:t>efficience</a:t>
            </a:r>
          </a:p>
          <a:p>
            <a:pPr marL="457200" indent="-457200">
              <a:buFont typeface="+mj-lt"/>
              <a:buAutoNum type="arabicPeriod"/>
              <a:defRPr/>
            </a:pPr>
            <a:r>
              <a:rPr lang="fr-FR" b="0" dirty="0" smtClean="0"/>
              <a:t>Un enjeu de </a:t>
            </a:r>
            <a:r>
              <a:rPr lang="fr-FR" dirty="0" smtClean="0"/>
              <a:t>démocratie</a:t>
            </a:r>
          </a:p>
          <a:p>
            <a:pPr marL="457200" indent="-457200">
              <a:buFont typeface="+mj-lt"/>
              <a:buAutoNum type="arabicPeriod"/>
              <a:defRPr/>
            </a:pPr>
            <a:r>
              <a:rPr lang="fr-FR" b="0" dirty="0" smtClean="0"/>
              <a:t>Un enjeu </a:t>
            </a:r>
            <a:r>
              <a:rPr lang="fr-FR" dirty="0" smtClean="0"/>
              <a:t>d’imagination</a:t>
            </a:r>
          </a:p>
          <a:p>
            <a:pPr marL="457200" indent="-457200">
              <a:buFont typeface="+mj-lt"/>
              <a:buAutoNum type="arabicPeriod"/>
              <a:defRPr/>
            </a:pPr>
            <a:endParaRPr lang="fr-FR" sz="2000" b="0" dirty="0"/>
          </a:p>
          <a:p>
            <a:pPr marL="0" indent="0">
              <a:buFontTx/>
              <a:buNone/>
              <a:defRPr/>
            </a:pPr>
            <a:endParaRPr lang="fr-FR" sz="2000" b="0" dirty="0" smtClean="0"/>
          </a:p>
          <a:p>
            <a:pPr marL="0" indent="0">
              <a:buFontTx/>
              <a:buNone/>
              <a:defRPr/>
            </a:pPr>
            <a:r>
              <a:rPr lang="fr-FR" sz="2000" b="0" dirty="0" smtClean="0">
                <a:hlinkClick r:id="rId3"/>
              </a:rPr>
              <a:t>Source</a:t>
            </a:r>
            <a:endParaRPr lang="fr-FR" sz="2000" b="0" dirty="0" smtClean="0"/>
          </a:p>
          <a:p>
            <a:pPr marL="0" indent="0">
              <a:buFontTx/>
              <a:buNone/>
              <a:defRPr/>
            </a:pPr>
            <a:endParaRPr lang="fr-FR" sz="2000" dirty="0"/>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17413"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BA40DB57-FC3A-420E-8CC9-3F04C922A606}" type="slidenum">
              <a:rPr lang="fr-FR" sz="900">
                <a:solidFill>
                  <a:srgbClr val="333333"/>
                </a:solidFill>
              </a:rPr>
              <a:pPr>
                <a:spcBef>
                  <a:spcPct val="0"/>
                </a:spcBef>
                <a:buFontTx/>
                <a:buNone/>
              </a:pPr>
              <a:t>7</a:t>
            </a:fld>
            <a:endParaRPr lang="fr-FR" sz="900">
              <a:solidFill>
                <a:srgbClr val="333333"/>
              </a:solidFill>
            </a:endParaRPr>
          </a:p>
        </p:txBody>
      </p:sp>
      <p:pic>
        <p:nvPicPr>
          <p:cNvPr id="17414"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995738" y="1628775"/>
            <a:ext cx="4797425" cy="4103688"/>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re 1"/>
          <p:cNvSpPr>
            <a:spLocks noGrp="1"/>
          </p:cNvSpPr>
          <p:nvPr>
            <p:ph type="title"/>
          </p:nvPr>
        </p:nvSpPr>
        <p:spPr/>
        <p:txBody>
          <a:bodyPr/>
          <a:lstStyle/>
          <a:p>
            <a:r>
              <a:rPr lang="fr-FR" altLang="fr-FR" smtClean="0"/>
              <a:t>1. innover ?</a:t>
            </a:r>
            <a:br>
              <a:rPr lang="fr-FR" altLang="fr-FR" smtClean="0"/>
            </a:br>
            <a:r>
              <a:rPr lang="fr-FR" altLang="fr-FR" b="0" smtClean="0"/>
              <a:t>1.2. Innovation et service public</a:t>
            </a:r>
            <a:endParaRPr lang="fr-FR" altLang="fr-FR" smtClean="0"/>
          </a:p>
        </p:txBody>
      </p:sp>
      <p:sp>
        <p:nvSpPr>
          <p:cNvPr id="4" name="Espace réservé du pied de page 3"/>
          <p:cNvSpPr>
            <a:spLocks noGrp="1"/>
          </p:cNvSpPr>
          <p:nvPr>
            <p:ph type="ftr" sz="quarter" idx="10"/>
          </p:nvPr>
        </p:nvSpPr>
        <p:spPr/>
        <p:txBody>
          <a:bodyPr/>
          <a:lstStyle/>
          <a:p>
            <a:pPr>
              <a:defRPr/>
            </a:pPr>
            <a:r>
              <a:rPr lang="fr-FR" smtClean="0"/>
              <a:t>L’innovation en bibliothèque</a:t>
            </a:r>
            <a:endParaRPr lang="fr-FR"/>
          </a:p>
        </p:txBody>
      </p:sp>
      <p:sp>
        <p:nvSpPr>
          <p:cNvPr id="19460" name="Espace réservé du numéro de diapositive 4"/>
          <p:cNvSpPr>
            <a:spLocks noGrp="1"/>
          </p:cNvSpPr>
          <p:nvPr>
            <p:ph type="sldNum" sz="quarter" idx="11"/>
          </p:nvPr>
        </p:nvSpPr>
        <p:spPr>
          <a:noFill/>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299D0683-F7CB-4F9D-BD00-8599D2D5C2CB}" type="slidenum">
              <a:rPr lang="fr-FR" sz="900">
                <a:solidFill>
                  <a:srgbClr val="333333"/>
                </a:solidFill>
              </a:rPr>
              <a:pPr>
                <a:spcBef>
                  <a:spcPct val="0"/>
                </a:spcBef>
                <a:buFontTx/>
                <a:buNone/>
              </a:pPr>
              <a:t>8</a:t>
            </a:fld>
            <a:endParaRPr lang="fr-FR" sz="900">
              <a:solidFill>
                <a:srgbClr val="333333"/>
              </a:solidFill>
            </a:endParaRPr>
          </a:p>
        </p:txBody>
      </p:sp>
      <p:pic>
        <p:nvPicPr>
          <p:cNvPr id="19461"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288" y="-171450"/>
            <a:ext cx="9061450" cy="7250113"/>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8"/>
          <p:cNvSpPr txBox="1">
            <a:spLocks noGrp="1"/>
          </p:cNvSpPr>
          <p:nvPr/>
        </p:nvSpPr>
        <p:spPr bwMode="auto">
          <a:xfrm>
            <a:off x="6948488" y="6481763"/>
            <a:ext cx="173831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eaLnBrk="1" hangingPunct="1">
              <a:spcBef>
                <a:spcPct val="0"/>
              </a:spcBef>
              <a:buFontTx/>
              <a:buNone/>
            </a:pPr>
            <a:fld id="{8BFA0EF3-7D05-495F-B846-641755A9AC5D}" type="slidenum">
              <a:rPr lang="fr-FR" sz="900">
                <a:solidFill>
                  <a:srgbClr val="333333"/>
                </a:solidFill>
              </a:rPr>
              <a:pPr algn="r" eaLnBrk="1" hangingPunct="1">
                <a:spcBef>
                  <a:spcPct val="0"/>
                </a:spcBef>
                <a:buFontTx/>
                <a:buNone/>
              </a:pPr>
              <a:t>9</a:t>
            </a:fld>
            <a:endParaRPr lang="fr-FR" sz="900">
              <a:solidFill>
                <a:srgbClr val="333333"/>
              </a:solidFill>
            </a:endParaRPr>
          </a:p>
        </p:txBody>
      </p:sp>
      <p:sp>
        <p:nvSpPr>
          <p:cNvPr id="21507" name="Rectangle 4"/>
          <p:cNvSpPr>
            <a:spLocks noGrp="1" noChangeArrowheads="1"/>
          </p:cNvSpPr>
          <p:nvPr>
            <p:ph type="title" sz="quarter" idx="4294967295"/>
          </p:nvPr>
        </p:nvSpPr>
        <p:spPr/>
        <p:txBody>
          <a:bodyPr/>
          <a:lstStyle/>
          <a:p>
            <a:pPr eaLnBrk="1" hangingPunct="1"/>
            <a:r>
              <a:rPr lang="fr-FR" altLang="fr-FR" smtClean="0">
                <a:solidFill>
                  <a:srgbClr val="C00000"/>
                </a:solidFill>
              </a:rPr>
              <a:t>1.Innover en bibliothèque publique? </a:t>
            </a:r>
            <a:br>
              <a:rPr lang="fr-FR" altLang="fr-FR" smtClean="0">
                <a:solidFill>
                  <a:srgbClr val="C00000"/>
                </a:solidFill>
              </a:rPr>
            </a:br>
            <a:r>
              <a:rPr lang="fr-FR" altLang="fr-FR" b="0" smtClean="0">
                <a:solidFill>
                  <a:srgbClr val="C00000"/>
                </a:solidFill>
              </a:rPr>
              <a:t>1.1. Qu’est-ce qu’innover ? </a:t>
            </a:r>
            <a:endParaRPr lang="fr-FR" altLang="fr-FR" b="0" smtClean="0"/>
          </a:p>
        </p:txBody>
      </p:sp>
      <p:sp>
        <p:nvSpPr>
          <p:cNvPr id="52228" name="Rectangle 5"/>
          <p:cNvSpPr>
            <a:spLocks noGrp="1" noChangeArrowheads="1"/>
          </p:cNvSpPr>
          <p:nvPr>
            <p:ph sz="quarter" idx="4294967295"/>
          </p:nvPr>
        </p:nvSpPr>
        <p:spPr>
          <a:xfrm>
            <a:off x="827088" y="1600200"/>
            <a:ext cx="4321175" cy="2185988"/>
          </a:xfrm>
        </p:spPr>
        <p:txBody>
          <a:bodyPr/>
          <a:lstStyle/>
          <a:p>
            <a:pPr marL="0" indent="0" eaLnBrk="1" hangingPunct="1">
              <a:buFontTx/>
              <a:buNone/>
              <a:defRPr/>
            </a:pPr>
            <a:r>
              <a:rPr lang="fr-FR" altLang="fr-FR" sz="2000" b="0" u="sng" dirty="0" smtClean="0"/>
              <a:t>Émergence de nouveaux modèles</a:t>
            </a:r>
          </a:p>
          <a:p>
            <a:pPr eaLnBrk="1" hangingPunct="1">
              <a:buFontTx/>
              <a:buNone/>
              <a:defRPr/>
            </a:pPr>
            <a:endParaRPr lang="fr-FR" altLang="fr-FR" sz="800" dirty="0" smtClean="0"/>
          </a:p>
          <a:p>
            <a:pPr eaLnBrk="1" hangingPunct="1">
              <a:defRPr/>
            </a:pPr>
            <a:r>
              <a:rPr lang="fr-FR" altLang="fr-FR" sz="1800" b="0" dirty="0" err="1" smtClean="0"/>
              <a:t>Idea</a:t>
            </a:r>
            <a:r>
              <a:rPr lang="fr-FR" altLang="fr-FR" sz="1800" b="0" dirty="0" smtClean="0"/>
              <a:t> Store</a:t>
            </a:r>
          </a:p>
          <a:p>
            <a:pPr eaLnBrk="1" hangingPunct="1">
              <a:defRPr/>
            </a:pPr>
            <a:r>
              <a:rPr lang="fr-FR" altLang="fr-FR" sz="1800" b="0" dirty="0" smtClean="0"/>
              <a:t>Learning Center</a:t>
            </a:r>
          </a:p>
          <a:p>
            <a:pPr eaLnBrk="1" hangingPunct="1">
              <a:defRPr/>
            </a:pPr>
            <a:r>
              <a:rPr lang="fr-FR" altLang="fr-FR" sz="1800" b="0" dirty="0" err="1" smtClean="0"/>
              <a:t>Discovery</a:t>
            </a:r>
            <a:r>
              <a:rPr lang="fr-FR" altLang="fr-FR" sz="1800" b="0" dirty="0" smtClean="0"/>
              <a:t> Center</a:t>
            </a:r>
          </a:p>
          <a:p>
            <a:pPr eaLnBrk="1" hangingPunct="1">
              <a:defRPr/>
            </a:pPr>
            <a:r>
              <a:rPr lang="fr-FR" altLang="fr-FR" sz="1800" b="0" dirty="0" smtClean="0"/>
              <a:t>Library Concept Center (Delft)</a:t>
            </a:r>
          </a:p>
        </p:txBody>
      </p:sp>
      <p:pic>
        <p:nvPicPr>
          <p:cNvPr id="21509" name="Picture 6"/>
          <p:cNvPicPr>
            <a:picLocks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832350" y="1600200"/>
            <a:ext cx="3854450" cy="2185988"/>
          </a:xfrm>
        </p:spPr>
      </p:pic>
      <p:pic>
        <p:nvPicPr>
          <p:cNvPr id="21510" name="Picture 8"/>
          <p:cNvPicPr>
            <a:picLocks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4832350" y="3938588"/>
            <a:ext cx="3854450" cy="2187575"/>
          </a:xfrm>
        </p:spPr>
      </p:pic>
      <p:pic>
        <p:nvPicPr>
          <p:cNvPr id="21511" name="Image 2"/>
          <p:cNvPicPr>
            <a:picLocks noChangeAspect="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1042988" y="3933825"/>
            <a:ext cx="2943225" cy="2205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12" name="Rectangle 9"/>
          <p:cNvSpPr>
            <a:spLocks noChangeArrowheads="1"/>
          </p:cNvSpPr>
          <p:nvPr/>
        </p:nvSpPr>
        <p:spPr bwMode="auto">
          <a:xfrm>
            <a:off x="3783013" y="6488113"/>
            <a:ext cx="17875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tx1"/>
                </a:solidFill>
                <a:latin typeface="Verdana" panose="020B0604030504040204" pitchFamily="34" charset="0"/>
              </a:defRPr>
            </a:lvl1pPr>
            <a:lvl2pPr marL="742950" indent="-285750">
              <a:spcBef>
                <a:spcPct val="20000"/>
              </a:spcBef>
              <a:buChar char="–"/>
              <a:defRPr sz="2400">
                <a:solidFill>
                  <a:schemeClr val="tx1"/>
                </a:solidFill>
                <a:latin typeface="Verdana" panose="020B0604030504040204" pitchFamily="34" charset="0"/>
              </a:defRPr>
            </a:lvl2pPr>
            <a:lvl3pPr marL="1143000" indent="-228600">
              <a:spcBef>
                <a:spcPct val="20000"/>
              </a:spcBef>
              <a:buChar char="•"/>
              <a:defRPr sz="2000" b="1">
                <a:solidFill>
                  <a:schemeClr val="tx1"/>
                </a:solidFill>
                <a:latin typeface="Verdana" panose="020B0604030504040204" pitchFamily="34" charset="0"/>
              </a:defRPr>
            </a:lvl3pPr>
            <a:lvl4pPr marL="1600200" indent="-228600">
              <a:spcBef>
                <a:spcPct val="20000"/>
              </a:spcBef>
              <a:buChar char="–"/>
              <a:defRPr>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fr-FR" altLang="fr-FR" sz="900">
                <a:solidFill>
                  <a:srgbClr val="C00000"/>
                </a:solidFill>
                <a:latin typeface="Arial" panose="020B0604020202020204" pitchFamily="34" charset="0"/>
              </a:rPr>
              <a:t>L’innovation en bibliothèque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9620</TotalTime>
  <Words>3560</Words>
  <Application>Microsoft Office PowerPoint</Application>
  <PresentationFormat>Affichage à l'écran (4:3)</PresentationFormat>
  <Paragraphs>770</Paragraphs>
  <Slides>50</Slides>
  <Notes>50</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50</vt:i4>
      </vt:variant>
    </vt:vector>
  </HeadingPairs>
  <TitlesOfParts>
    <vt:vector size="57" baseType="lpstr">
      <vt:lpstr>Arial</vt:lpstr>
      <vt:lpstr>Verdana</vt:lpstr>
      <vt:lpstr>MS PGothic</vt:lpstr>
      <vt:lpstr>Symbol</vt:lpstr>
      <vt:lpstr>Calibri</vt:lpstr>
      <vt:lpstr>Default Design</vt:lpstr>
      <vt:lpstr>Image Paintbrush</vt:lpstr>
      <vt:lpstr>Innover en bibliothèque publique</vt:lpstr>
      <vt:lpstr>Sommaire</vt:lpstr>
      <vt:lpstr>Sommaire</vt:lpstr>
      <vt:lpstr>1.Innover en bibliothèque publique?  1.1. Qu’est-ce qu’innover ? </vt:lpstr>
      <vt:lpstr>1.Innover en bibliothèque publique?  1.1. Qu’est-ce qu’innover ? </vt:lpstr>
      <vt:lpstr>1.Innover en bibliothèque publique?  1.1. Qu’est-ce qu’innover ? </vt:lpstr>
      <vt:lpstr>1.Innover en bibliothèque publique?  1.1. Qu’est-ce qu’innover ? </vt:lpstr>
      <vt:lpstr>1. innover ? 1.2. Innovation et service public</vt:lpstr>
      <vt:lpstr>1.Innover en bibliothèque publique?  1.1. Qu’est-ce qu’innover ? </vt:lpstr>
      <vt:lpstr>1.Innover en bibliothèque publique?  1.1. Qu’est-ce qu’innover ? </vt:lpstr>
      <vt:lpstr>Sommaire</vt:lpstr>
      <vt:lpstr>1. Innover en bibliothèque publique ? 1.2. Quelques idées reçues?</vt:lpstr>
      <vt:lpstr>1. Innover en bibliothèque publique ? 1.2. Quelques idées reçues?</vt:lpstr>
      <vt:lpstr>1. Innover en bibliothèque publique ? 1.2. Quelques idées reçues?</vt:lpstr>
      <vt:lpstr>1. Innover en bibliothèque publique ? 1.2. Quelques idées reçues?</vt:lpstr>
      <vt:lpstr>1. Innover en bibliothèque publique ? 1.2. Quelques idées reçues?</vt:lpstr>
      <vt:lpstr>1. Innover en bibliothèque publique ? 1.2. Quelques idées reçues?</vt:lpstr>
      <vt:lpstr>1. Innover en bibliothèque publique ? 1.2. Quelques idées reçues?</vt:lpstr>
      <vt:lpstr>1. Innover en bibliothèque publique ? 1.2. Quelques idées reçues?</vt:lpstr>
      <vt:lpstr>Sommaire</vt:lpstr>
      <vt:lpstr>2. Petit panorama de l’innovation 2.1. Accueillir, orienter, répondre</vt:lpstr>
      <vt:lpstr>3. Petit panorama de l’innovation 3.1. Accueillir, orienter, répondre</vt:lpstr>
      <vt:lpstr>2. Petit panorama de l’innovation 2.1. Accueillir, orienter, répondre</vt:lpstr>
      <vt:lpstr>2. Petit panorama de l’innovation 2.1. Accueillir, orienter, répondre</vt:lpstr>
      <vt:lpstr>Sommaire</vt:lpstr>
      <vt:lpstr>2. Petit panorama de l’innovation 2.2. Documenter, enrichir, parcourir</vt:lpstr>
      <vt:lpstr>2. Petit panorama de l’innovation 2.2. Documenter, enrichir, parcourir</vt:lpstr>
      <vt:lpstr>2. Petit panorama de l’innovation 2.2. Documenter, enrichir, parcourir</vt:lpstr>
      <vt:lpstr>2. Petit panorama de l’innovation 2.2. Documenter, enrichir, parcourir</vt:lpstr>
      <vt:lpstr>2. Petit panorama de l’innovation 2.2. Documenter, enrichir, parcourir</vt:lpstr>
      <vt:lpstr>. Exemples en bibliothèques 3.2. Ressources numériques</vt:lpstr>
      <vt:lpstr>Présentation PowerPoint</vt:lpstr>
      <vt:lpstr>2. Petit panorama de l’innovation 2.3. Impliquer, co-créer, partager</vt:lpstr>
      <vt:lpstr>2. Petit panorama de l’innovation 2.3. Impliquer, co-créer, partager</vt:lpstr>
      <vt:lpstr>2. Petit panorama de l’innovation 2.3. Impliquer, co-créer, partager</vt:lpstr>
      <vt:lpstr>2. Petit panorama de l’innovation 2.3. Impliquer, co-créer, partager</vt:lpstr>
      <vt:lpstr>2. Petit panorama de l’innovation 2.3. Impliquer, co-créer, partager</vt:lpstr>
      <vt:lpstr>2. Petit panorama de l’innovation 2.3. Impliquer, co-créer, partager</vt:lpstr>
      <vt:lpstr>Présentation PowerPoint</vt:lpstr>
      <vt:lpstr>2. Petit panorama de l’innovation 2.4. Disséminer, communiquer, fidéliser</vt:lpstr>
      <vt:lpstr>2. Petit panorama de l’innovation 2.4. Disséminer, communiquer, fidéliser</vt:lpstr>
      <vt:lpstr>2. Petit panorama de l’innovation 2.4. Disséminer, communiquer, fidéliser</vt:lpstr>
      <vt:lpstr>Présentation PowerPoint</vt:lpstr>
      <vt:lpstr>Pistes pour le management de l’innovation</vt:lpstr>
      <vt:lpstr>Pistes pour le management  de l’innovation</vt:lpstr>
      <vt:lpstr>Pistes pour le management  de l’innovation</vt:lpstr>
      <vt:lpstr>Pistes pour le management  de l’innovation</vt:lpstr>
      <vt:lpstr>Pistes pour le management  de l’innovation</vt:lpstr>
      <vt:lpstr>Pistes pour le management  de l’innovation</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 name placeholder</dc:creator>
  <cp:lastModifiedBy>Panes Mathilde (HES)</cp:lastModifiedBy>
  <cp:revision>115</cp:revision>
  <cp:lastPrinted>2013-10-28T08:36:01Z</cp:lastPrinted>
  <dcterms:created xsi:type="dcterms:W3CDTF">2007-01-25T09:29:35Z</dcterms:created>
  <dcterms:modified xsi:type="dcterms:W3CDTF">2013-10-28T08:41:16Z</dcterms:modified>
</cp:coreProperties>
</file>