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7" r:id="rId5"/>
    <p:sldId id="258" r:id="rId6"/>
  </p:sldIdLst>
  <p:sldSz cx="6858000" cy="9144000" type="screen4x3"/>
  <p:notesSz cx="7010400" cy="92964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6BA04D-6DF2-4E80-B7FE-1C5EAD63DC60}" v="1" dt="2024-04-16T08:05:02.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2525" y="53"/>
      </p:cViewPr>
      <p:guideLst>
        <p:guide orient="horz" pos="2880"/>
        <p:guide pos="2160"/>
      </p:guideLst>
    </p:cSldViewPr>
  </p:slideViewPr>
  <p:notesTextViewPr>
    <p:cViewPr>
      <p:scale>
        <a:sx n="1" d="1"/>
        <a:sy n="1" d="1"/>
      </p:scale>
      <p:origin x="0" y="0"/>
    </p:cViewPr>
  </p:notesTextViewPr>
  <p:notesViewPr>
    <p:cSldViewPr>
      <p:cViewPr varScale="1">
        <p:scale>
          <a:sx n="70" d="100"/>
          <a:sy n="70" d="100"/>
        </p:scale>
        <p:origin x="-2346" y="-102"/>
      </p:cViewPr>
      <p:guideLst>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em, Gaby M (Bern)" userId="a0982952-b51d-4d7c-8396-560176859138" providerId="ADAL" clId="{266A07B2-062E-4684-B990-4BB00AB27EAE}"/>
    <pc:docChg chg="custSel modSld modNotesMaster modHandout">
      <pc:chgData name="Bloem, Gaby M (Bern)" userId="a0982952-b51d-4d7c-8396-560176859138" providerId="ADAL" clId="{266A07B2-062E-4684-B990-4BB00AB27EAE}" dt="2022-10-27T06:07:58.469" v="32"/>
      <pc:docMkLst>
        <pc:docMk/>
      </pc:docMkLst>
      <pc:sldChg chg="modSp mod modNotes">
        <pc:chgData name="Bloem, Gaby M (Bern)" userId="a0982952-b51d-4d7c-8396-560176859138" providerId="ADAL" clId="{266A07B2-062E-4684-B990-4BB00AB27EAE}" dt="2022-10-27T06:07:58.469" v="32"/>
        <pc:sldMkLst>
          <pc:docMk/>
          <pc:sldMk cId="504224341" sldId="257"/>
        </pc:sldMkLst>
        <pc:spChg chg="mod">
          <ac:chgData name="Bloem, Gaby M (Bern)" userId="a0982952-b51d-4d7c-8396-560176859138" providerId="ADAL" clId="{266A07B2-062E-4684-B990-4BB00AB27EAE}" dt="2022-10-27T06:06:06.106" v="29" actId="20577"/>
          <ac:spMkLst>
            <pc:docMk/>
            <pc:sldMk cId="504224341" sldId="257"/>
            <ac:spMk id="2" creationId="{00000000-0000-0000-0000-000000000000}"/>
          </ac:spMkLst>
        </pc:spChg>
      </pc:sldChg>
      <pc:sldChg chg="modSp mod">
        <pc:chgData name="Bloem, Gaby M (Bern)" userId="a0982952-b51d-4d7c-8396-560176859138" providerId="ADAL" clId="{266A07B2-062E-4684-B990-4BB00AB27EAE}" dt="2022-10-27T06:06:28.156" v="31" actId="33524"/>
        <pc:sldMkLst>
          <pc:docMk/>
          <pc:sldMk cId="2584026071" sldId="258"/>
        </pc:sldMkLst>
        <pc:spChg chg="mod">
          <ac:chgData name="Bloem, Gaby M (Bern)" userId="a0982952-b51d-4d7c-8396-560176859138" providerId="ADAL" clId="{266A07B2-062E-4684-B990-4BB00AB27EAE}" dt="2022-10-27T06:06:28.156" v="31" actId="33524"/>
          <ac:spMkLst>
            <pc:docMk/>
            <pc:sldMk cId="2584026071" sldId="258"/>
            <ac:spMk id="2" creationId="{00000000-0000-0000-0000-000000000000}"/>
          </ac:spMkLst>
        </pc:spChg>
      </pc:sldChg>
    </pc:docChg>
  </pc:docChgLst>
  <pc:docChgLst>
    <pc:chgData name="Bloem, Gaby M (Bern)" userId="a0982952-b51d-4d7c-8396-560176859138" providerId="ADAL" clId="{26DC4B30-BB62-4BAC-9EC3-6749A6D7E135}"/>
    <pc:docChg chg="custSel modSld">
      <pc:chgData name="Bloem, Gaby M (Bern)" userId="a0982952-b51d-4d7c-8396-560176859138" providerId="ADAL" clId="{26DC4B30-BB62-4BAC-9EC3-6749A6D7E135}" dt="2023-10-04T07:07:20.213" v="326" actId="20577"/>
      <pc:docMkLst>
        <pc:docMk/>
      </pc:docMkLst>
      <pc:sldChg chg="modSp mod">
        <pc:chgData name="Bloem, Gaby M (Bern)" userId="a0982952-b51d-4d7c-8396-560176859138" providerId="ADAL" clId="{26DC4B30-BB62-4BAC-9EC3-6749A6D7E135}" dt="2023-10-03T07:44:05.072" v="318" actId="114"/>
        <pc:sldMkLst>
          <pc:docMk/>
          <pc:sldMk cId="504224341" sldId="257"/>
        </pc:sldMkLst>
        <pc:spChg chg="mod">
          <ac:chgData name="Bloem, Gaby M (Bern)" userId="a0982952-b51d-4d7c-8396-560176859138" providerId="ADAL" clId="{26DC4B30-BB62-4BAC-9EC3-6749A6D7E135}" dt="2023-10-03T07:44:05.072" v="318" actId="114"/>
          <ac:spMkLst>
            <pc:docMk/>
            <pc:sldMk cId="504224341" sldId="257"/>
            <ac:spMk id="2" creationId="{00000000-0000-0000-0000-000000000000}"/>
          </ac:spMkLst>
        </pc:spChg>
      </pc:sldChg>
      <pc:sldChg chg="modSp mod">
        <pc:chgData name="Bloem, Gaby M (Bern)" userId="a0982952-b51d-4d7c-8396-560176859138" providerId="ADAL" clId="{26DC4B30-BB62-4BAC-9EC3-6749A6D7E135}" dt="2023-10-04T07:07:20.213" v="326" actId="20577"/>
        <pc:sldMkLst>
          <pc:docMk/>
          <pc:sldMk cId="2584026071" sldId="258"/>
        </pc:sldMkLst>
        <pc:spChg chg="mod">
          <ac:chgData name="Bloem, Gaby M (Bern)" userId="a0982952-b51d-4d7c-8396-560176859138" providerId="ADAL" clId="{26DC4B30-BB62-4BAC-9EC3-6749A6D7E135}" dt="2023-10-04T07:07:20.213" v="326" actId="20577"/>
          <ac:spMkLst>
            <pc:docMk/>
            <pc:sldMk cId="2584026071" sldId="258"/>
            <ac:spMk id="2" creationId="{00000000-0000-0000-0000-000000000000}"/>
          </ac:spMkLst>
        </pc:spChg>
      </pc:sldChg>
    </pc:docChg>
  </pc:docChgLst>
  <pc:docChgLst>
    <pc:chgData name="Bloem, Gaby M (Bern)" userId="a0982952-b51d-4d7c-8396-560176859138" providerId="ADAL" clId="{5B6BA04D-6DF2-4E80-B7FE-1C5EAD63DC60}"/>
    <pc:docChg chg="modSld modNotesMaster modHandout">
      <pc:chgData name="Bloem, Gaby M (Bern)" userId="a0982952-b51d-4d7c-8396-560176859138" providerId="ADAL" clId="{5B6BA04D-6DF2-4E80-B7FE-1C5EAD63DC60}" dt="2024-04-16T08:05:02.825" v="0"/>
      <pc:docMkLst>
        <pc:docMk/>
      </pc:docMkLst>
      <pc:sldChg chg="modNotes">
        <pc:chgData name="Bloem, Gaby M (Bern)" userId="a0982952-b51d-4d7c-8396-560176859138" providerId="ADAL" clId="{5B6BA04D-6DF2-4E80-B7FE-1C5EAD63DC60}" dt="2024-04-16T08:05:02.825" v="0"/>
        <pc:sldMkLst>
          <pc:docMk/>
          <pc:sldMk cId="504224341" sldId="25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604" cy="465266"/>
          </a:xfrm>
          <a:prstGeom prst="rect">
            <a:avLst/>
          </a:prstGeom>
        </p:spPr>
        <p:txBody>
          <a:bodyPr vert="horz" lIns="91440" tIns="45720" rIns="91440" bIns="45720" rtlCol="0"/>
          <a:lstStyle>
            <a:lvl1pPr algn="l">
              <a:defRPr sz="1200"/>
            </a:lvl1pPr>
          </a:lstStyle>
          <a:p>
            <a:endParaRPr lang="de-CH"/>
          </a:p>
        </p:txBody>
      </p:sp>
      <p:sp>
        <p:nvSpPr>
          <p:cNvPr id="3" name="Date Placeholder 2"/>
          <p:cNvSpPr>
            <a:spLocks noGrp="1"/>
          </p:cNvSpPr>
          <p:nvPr>
            <p:ph type="dt" sz="quarter" idx="1"/>
          </p:nvPr>
        </p:nvSpPr>
        <p:spPr>
          <a:xfrm>
            <a:off x="3970159" y="0"/>
            <a:ext cx="3038604" cy="465266"/>
          </a:xfrm>
          <a:prstGeom prst="rect">
            <a:avLst/>
          </a:prstGeom>
        </p:spPr>
        <p:txBody>
          <a:bodyPr vert="horz" lIns="91440" tIns="45720" rIns="91440" bIns="45720" rtlCol="0"/>
          <a:lstStyle>
            <a:lvl1pPr algn="r">
              <a:defRPr sz="1200"/>
            </a:lvl1pPr>
          </a:lstStyle>
          <a:p>
            <a:fld id="{CE6548B5-611D-44F3-A800-4BCB93D99237}" type="datetimeFigureOut">
              <a:rPr lang="de-CH" smtClean="0"/>
              <a:t>16.04.2024</a:t>
            </a:fld>
            <a:endParaRPr lang="de-CH"/>
          </a:p>
        </p:txBody>
      </p:sp>
      <p:sp>
        <p:nvSpPr>
          <p:cNvPr id="4" name="Footer Placeholder 3"/>
          <p:cNvSpPr>
            <a:spLocks noGrp="1"/>
          </p:cNvSpPr>
          <p:nvPr>
            <p:ph type="ftr" sz="quarter" idx="2"/>
          </p:nvPr>
        </p:nvSpPr>
        <p:spPr>
          <a:xfrm>
            <a:off x="1" y="8829648"/>
            <a:ext cx="3038604" cy="465266"/>
          </a:xfrm>
          <a:prstGeom prst="rect">
            <a:avLst/>
          </a:prstGeom>
        </p:spPr>
        <p:txBody>
          <a:bodyPr vert="horz" lIns="91440" tIns="45720" rIns="91440" bIns="45720" rtlCol="0" anchor="b"/>
          <a:lstStyle>
            <a:lvl1pPr algn="l">
              <a:defRPr sz="1200"/>
            </a:lvl1pPr>
          </a:lstStyle>
          <a:p>
            <a:endParaRPr lang="de-CH"/>
          </a:p>
        </p:txBody>
      </p:sp>
      <p:sp>
        <p:nvSpPr>
          <p:cNvPr id="5" name="Slide Number Placeholder 4"/>
          <p:cNvSpPr>
            <a:spLocks noGrp="1"/>
          </p:cNvSpPr>
          <p:nvPr>
            <p:ph type="sldNum" sz="quarter" idx="3"/>
          </p:nvPr>
        </p:nvSpPr>
        <p:spPr>
          <a:xfrm>
            <a:off x="3970159" y="8829648"/>
            <a:ext cx="3038604" cy="465266"/>
          </a:xfrm>
          <a:prstGeom prst="rect">
            <a:avLst/>
          </a:prstGeom>
        </p:spPr>
        <p:txBody>
          <a:bodyPr vert="horz" lIns="91440" tIns="45720" rIns="91440" bIns="45720" rtlCol="0" anchor="b"/>
          <a:lstStyle>
            <a:lvl1pPr algn="r">
              <a:defRPr sz="1200"/>
            </a:lvl1pPr>
          </a:lstStyle>
          <a:p>
            <a:fld id="{A0D2A866-B6DC-4012-AB28-D8CF9B035434}" type="slidenum">
              <a:rPr lang="de-CH" smtClean="0"/>
              <a:t>‹#›</a:t>
            </a:fld>
            <a:endParaRPr lang="de-CH"/>
          </a:p>
        </p:txBody>
      </p:sp>
    </p:spTree>
    <p:extLst>
      <p:ext uri="{BB962C8B-B14F-4D97-AF65-F5344CB8AC3E}">
        <p14:creationId xmlns:p14="http://schemas.microsoft.com/office/powerpoint/2010/main" val="2874362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1440" tIns="45720" rIns="91440" bIns="45720" rtlCol="0"/>
          <a:lstStyle>
            <a:lvl1pPr algn="l">
              <a:defRPr sz="1200"/>
            </a:lvl1pPr>
          </a:lstStyle>
          <a:p>
            <a:endParaRPr lang="de-CH"/>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vl1pPr>
          </a:lstStyle>
          <a:p>
            <a:fld id="{959EFFB9-8FE7-4169-A870-7711C6E2FCFE}" type="datetimeFigureOut">
              <a:rPr lang="de-CH" smtClean="0"/>
              <a:t>16.04.2024</a:t>
            </a:fld>
            <a:endParaRPr lang="de-CH"/>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de-CH"/>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6" name="Footer Placeholder 5"/>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a:defRPr sz="1200"/>
            </a:lvl1pPr>
          </a:lstStyle>
          <a:p>
            <a:endParaRPr lang="de-CH"/>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a:defRPr sz="1200"/>
            </a:lvl1pPr>
          </a:lstStyle>
          <a:p>
            <a:fld id="{C10463D0-373B-473C-8735-E26BCF001961}" type="slidenum">
              <a:rPr lang="de-CH" smtClean="0"/>
              <a:t>‹#›</a:t>
            </a:fld>
            <a:endParaRPr lang="de-CH"/>
          </a:p>
        </p:txBody>
      </p:sp>
    </p:spTree>
    <p:extLst>
      <p:ext uri="{BB962C8B-B14F-4D97-AF65-F5344CB8AC3E}">
        <p14:creationId xmlns:p14="http://schemas.microsoft.com/office/powerpoint/2010/main" val="386508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06F03E55-975E-4F90-95C9-AF9A0DC5AFC9}" type="slidenum">
              <a:rPr lang="en-US" sz="1200" smtClean="0"/>
              <a:pPr/>
              <a:t>1</a:t>
            </a:fld>
            <a:endParaRPr lang="en-US" sz="1200"/>
          </a:p>
        </p:txBody>
      </p:sp>
      <p:sp>
        <p:nvSpPr>
          <p:cNvPr id="34819" name="Rectangle 2"/>
          <p:cNvSpPr>
            <a:spLocks noGrp="1" noRot="1" noChangeAspect="1" noChangeArrowheads="1" noTextEdit="1"/>
          </p:cNvSpPr>
          <p:nvPr>
            <p:ph type="sldImg"/>
          </p:nvPr>
        </p:nvSpPr>
        <p:spPr>
          <a:xfrm>
            <a:off x="2197100" y="696913"/>
            <a:ext cx="2616200" cy="3486150"/>
          </a:xfrm>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atin typeface="Arial" pitchFamily="34" charset="0"/>
              <a:ea typeface="ヒラギノ角ゴ Pro W3"/>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de-CH"/>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de-CH"/>
          </a:p>
        </p:txBody>
      </p:sp>
      <p:sp>
        <p:nvSpPr>
          <p:cNvPr id="4" name="Date Placeholder 3"/>
          <p:cNvSpPr>
            <a:spLocks noGrp="1"/>
          </p:cNvSpPr>
          <p:nvPr>
            <p:ph type="dt" sz="half" idx="10"/>
          </p:nvPr>
        </p:nvSpPr>
        <p:spPr/>
        <p:txBody>
          <a:bodyPr/>
          <a:lstStyle/>
          <a:p>
            <a:fld id="{CB2852F9-EA84-4692-B6AA-60062EEF2EC8}" type="datetimeFigureOut">
              <a:rPr lang="de-CH" smtClean="0"/>
              <a:t>16.04.2024</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265386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Date Placeholder 3"/>
          <p:cNvSpPr>
            <a:spLocks noGrp="1"/>
          </p:cNvSpPr>
          <p:nvPr>
            <p:ph type="dt" sz="half" idx="10"/>
          </p:nvPr>
        </p:nvSpPr>
        <p:spPr/>
        <p:txBody>
          <a:bodyPr/>
          <a:lstStyle/>
          <a:p>
            <a:fld id="{CB2852F9-EA84-4692-B6AA-60062EEF2EC8}" type="datetimeFigureOut">
              <a:rPr lang="de-CH" smtClean="0"/>
              <a:t>16.04.2024</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1068906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de-CH"/>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Date Placeholder 3"/>
          <p:cNvSpPr>
            <a:spLocks noGrp="1"/>
          </p:cNvSpPr>
          <p:nvPr>
            <p:ph type="dt" sz="half" idx="10"/>
          </p:nvPr>
        </p:nvSpPr>
        <p:spPr/>
        <p:txBody>
          <a:bodyPr/>
          <a:lstStyle/>
          <a:p>
            <a:fld id="{CB2852F9-EA84-4692-B6AA-60062EEF2EC8}" type="datetimeFigureOut">
              <a:rPr lang="de-CH" smtClean="0"/>
              <a:t>16.04.2024</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2953981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Date Placeholder 3"/>
          <p:cNvSpPr>
            <a:spLocks noGrp="1"/>
          </p:cNvSpPr>
          <p:nvPr>
            <p:ph type="dt" sz="half" idx="10"/>
          </p:nvPr>
        </p:nvSpPr>
        <p:spPr/>
        <p:txBody>
          <a:bodyPr/>
          <a:lstStyle/>
          <a:p>
            <a:fld id="{CB2852F9-EA84-4692-B6AA-60062EEF2EC8}" type="datetimeFigureOut">
              <a:rPr lang="de-CH" smtClean="0"/>
              <a:t>16.04.2024</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412340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de-CH"/>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2852F9-EA84-4692-B6AA-60062EEF2EC8}" type="datetimeFigureOut">
              <a:rPr lang="de-CH" smtClean="0"/>
              <a:t>16.04.2024</a:t>
            </a:fld>
            <a:endParaRPr lang="de-CH"/>
          </a:p>
        </p:txBody>
      </p:sp>
      <p:sp>
        <p:nvSpPr>
          <p:cNvPr id="5" name="Footer Placeholder 4"/>
          <p:cNvSpPr>
            <a:spLocks noGrp="1"/>
          </p:cNvSpPr>
          <p:nvPr>
            <p:ph type="ftr" sz="quarter" idx="11"/>
          </p:nvPr>
        </p:nvSpPr>
        <p:spPr/>
        <p:txBody>
          <a:bodyPr/>
          <a:lstStyle/>
          <a:p>
            <a:endParaRPr lang="de-CH"/>
          </a:p>
        </p:txBody>
      </p:sp>
      <p:sp>
        <p:nvSpPr>
          <p:cNvPr id="6" name="Slide Number Placeholder 5"/>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195874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5" name="Date Placeholder 4"/>
          <p:cNvSpPr>
            <a:spLocks noGrp="1"/>
          </p:cNvSpPr>
          <p:nvPr>
            <p:ph type="dt" sz="half" idx="10"/>
          </p:nvPr>
        </p:nvSpPr>
        <p:spPr/>
        <p:txBody>
          <a:bodyPr/>
          <a:lstStyle/>
          <a:p>
            <a:fld id="{CB2852F9-EA84-4692-B6AA-60062EEF2EC8}" type="datetimeFigureOut">
              <a:rPr lang="de-CH" smtClean="0"/>
              <a:t>16.04.2024</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178499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de-CH"/>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7" name="Date Placeholder 6"/>
          <p:cNvSpPr>
            <a:spLocks noGrp="1"/>
          </p:cNvSpPr>
          <p:nvPr>
            <p:ph type="dt" sz="half" idx="10"/>
          </p:nvPr>
        </p:nvSpPr>
        <p:spPr/>
        <p:txBody>
          <a:bodyPr/>
          <a:lstStyle/>
          <a:p>
            <a:fld id="{CB2852F9-EA84-4692-B6AA-60062EEF2EC8}" type="datetimeFigureOut">
              <a:rPr lang="de-CH" smtClean="0"/>
              <a:t>16.04.2024</a:t>
            </a:fld>
            <a:endParaRPr lang="de-CH"/>
          </a:p>
        </p:txBody>
      </p:sp>
      <p:sp>
        <p:nvSpPr>
          <p:cNvPr id="8" name="Footer Placeholder 7"/>
          <p:cNvSpPr>
            <a:spLocks noGrp="1"/>
          </p:cNvSpPr>
          <p:nvPr>
            <p:ph type="ftr" sz="quarter" idx="11"/>
          </p:nvPr>
        </p:nvSpPr>
        <p:spPr/>
        <p:txBody>
          <a:bodyPr/>
          <a:lstStyle/>
          <a:p>
            <a:endParaRPr lang="de-CH"/>
          </a:p>
        </p:txBody>
      </p:sp>
      <p:sp>
        <p:nvSpPr>
          <p:cNvPr id="9" name="Slide Number Placeholder 8"/>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495528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CH"/>
          </a:p>
        </p:txBody>
      </p:sp>
      <p:sp>
        <p:nvSpPr>
          <p:cNvPr id="3" name="Date Placeholder 2"/>
          <p:cNvSpPr>
            <a:spLocks noGrp="1"/>
          </p:cNvSpPr>
          <p:nvPr>
            <p:ph type="dt" sz="half" idx="10"/>
          </p:nvPr>
        </p:nvSpPr>
        <p:spPr/>
        <p:txBody>
          <a:bodyPr/>
          <a:lstStyle/>
          <a:p>
            <a:fld id="{CB2852F9-EA84-4692-B6AA-60062EEF2EC8}" type="datetimeFigureOut">
              <a:rPr lang="de-CH" smtClean="0"/>
              <a:t>16.04.2024</a:t>
            </a:fld>
            <a:endParaRPr lang="de-CH"/>
          </a:p>
        </p:txBody>
      </p:sp>
      <p:sp>
        <p:nvSpPr>
          <p:cNvPr id="4" name="Footer Placeholder 3"/>
          <p:cNvSpPr>
            <a:spLocks noGrp="1"/>
          </p:cNvSpPr>
          <p:nvPr>
            <p:ph type="ftr" sz="quarter" idx="11"/>
          </p:nvPr>
        </p:nvSpPr>
        <p:spPr/>
        <p:txBody>
          <a:bodyPr/>
          <a:lstStyle/>
          <a:p>
            <a:endParaRPr lang="de-CH"/>
          </a:p>
        </p:txBody>
      </p:sp>
      <p:sp>
        <p:nvSpPr>
          <p:cNvPr id="5" name="Slide Number Placeholder 4"/>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1238694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852F9-EA84-4692-B6AA-60062EEF2EC8}" type="datetimeFigureOut">
              <a:rPr lang="de-CH" smtClean="0"/>
              <a:t>16.04.2024</a:t>
            </a:fld>
            <a:endParaRPr lang="de-CH"/>
          </a:p>
        </p:txBody>
      </p:sp>
      <p:sp>
        <p:nvSpPr>
          <p:cNvPr id="3" name="Footer Placeholder 2"/>
          <p:cNvSpPr>
            <a:spLocks noGrp="1"/>
          </p:cNvSpPr>
          <p:nvPr>
            <p:ph type="ftr" sz="quarter" idx="11"/>
          </p:nvPr>
        </p:nvSpPr>
        <p:spPr/>
        <p:txBody>
          <a:bodyPr/>
          <a:lstStyle/>
          <a:p>
            <a:endParaRPr lang="de-CH"/>
          </a:p>
        </p:txBody>
      </p:sp>
      <p:sp>
        <p:nvSpPr>
          <p:cNvPr id="4" name="Slide Number Placeholder 3"/>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2128475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de-CH"/>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2852F9-EA84-4692-B6AA-60062EEF2EC8}" type="datetimeFigureOut">
              <a:rPr lang="de-CH" smtClean="0"/>
              <a:t>16.04.2024</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1985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de-CH"/>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2852F9-EA84-4692-B6AA-60062EEF2EC8}" type="datetimeFigureOut">
              <a:rPr lang="de-CH" smtClean="0"/>
              <a:t>16.04.2024</a:t>
            </a:fld>
            <a:endParaRPr lang="de-CH"/>
          </a:p>
        </p:txBody>
      </p:sp>
      <p:sp>
        <p:nvSpPr>
          <p:cNvPr id="6" name="Footer Placeholder 5"/>
          <p:cNvSpPr>
            <a:spLocks noGrp="1"/>
          </p:cNvSpPr>
          <p:nvPr>
            <p:ph type="ftr" sz="quarter" idx="11"/>
          </p:nvPr>
        </p:nvSpPr>
        <p:spPr/>
        <p:txBody>
          <a:bodyPr/>
          <a:lstStyle/>
          <a:p>
            <a:endParaRPr lang="de-CH"/>
          </a:p>
        </p:txBody>
      </p:sp>
      <p:sp>
        <p:nvSpPr>
          <p:cNvPr id="7" name="Slide Number Placeholder 6"/>
          <p:cNvSpPr>
            <a:spLocks noGrp="1"/>
          </p:cNvSpPr>
          <p:nvPr>
            <p:ph type="sldNum" sz="quarter" idx="12"/>
          </p:nvPr>
        </p:nvSpPr>
        <p:spPr/>
        <p:txBody>
          <a:bodyPr/>
          <a:lstStyle/>
          <a:p>
            <a:fld id="{4035AEEB-C160-4DFF-884F-38CAC0CD8C1B}" type="slidenum">
              <a:rPr lang="de-CH" smtClean="0"/>
              <a:t>‹#›</a:t>
            </a:fld>
            <a:endParaRPr lang="de-CH"/>
          </a:p>
        </p:txBody>
      </p:sp>
    </p:spTree>
    <p:extLst>
      <p:ext uri="{BB962C8B-B14F-4D97-AF65-F5344CB8AC3E}">
        <p14:creationId xmlns:p14="http://schemas.microsoft.com/office/powerpoint/2010/main" val="226844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de-CH"/>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CH"/>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2852F9-EA84-4692-B6AA-60062EEF2EC8}" type="datetimeFigureOut">
              <a:rPr lang="de-CH" smtClean="0"/>
              <a:t>16.04.2024</a:t>
            </a:fld>
            <a:endParaRPr lang="de-CH"/>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035AEEB-C160-4DFF-884F-38CAC0CD8C1B}" type="slidenum">
              <a:rPr lang="de-CH" smtClean="0"/>
              <a:t>‹#›</a:t>
            </a:fld>
            <a:endParaRPr lang="de-CH"/>
          </a:p>
        </p:txBody>
      </p:sp>
      <p:sp>
        <p:nvSpPr>
          <p:cNvPr id="7" name="MSIPCMContentMarking" descr="{&quot;HashCode&quot;:549228713,&quot;Placement&quot;:&quot;Footer&quot;}">
            <a:extLst>
              <a:ext uri="{FF2B5EF4-FFF2-40B4-BE49-F238E27FC236}">
                <a16:creationId xmlns:a16="http://schemas.microsoft.com/office/drawing/2014/main" id="{B37BE2CA-88F2-41DC-8059-49E369F83672}"/>
              </a:ext>
            </a:extLst>
          </p:cNvPr>
          <p:cNvSpPr txBox="1"/>
          <p:nvPr userDrawn="1"/>
        </p:nvSpPr>
        <p:spPr>
          <a:xfrm>
            <a:off x="2833525" y="8896042"/>
            <a:ext cx="1190949" cy="247958"/>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Times New Roman" panose="02020603050405020304" pitchFamily="18" charset="0"/>
              </a:rPr>
              <a:t>UNCLASSIFIED</a:t>
            </a:r>
          </a:p>
        </p:txBody>
      </p:sp>
    </p:spTree>
    <p:extLst>
      <p:ext uri="{BB962C8B-B14F-4D97-AF65-F5344CB8AC3E}">
        <p14:creationId xmlns:p14="http://schemas.microsoft.com/office/powerpoint/2010/main" val="44717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19"/>
          <p:cNvSpPr>
            <a:spLocks noChangeArrowheads="1"/>
          </p:cNvSpPr>
          <p:nvPr/>
        </p:nvSpPr>
        <p:spPr bwMode="auto">
          <a:xfrm>
            <a:off x="-114300" y="-203200"/>
            <a:ext cx="7359724" cy="9671744"/>
          </a:xfrm>
          <a:prstGeom prst="rect">
            <a:avLst/>
          </a:prstGeom>
          <a:solidFill>
            <a:srgbClr val="0033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2" name="TextBox 1"/>
          <p:cNvSpPr txBox="1"/>
          <p:nvPr/>
        </p:nvSpPr>
        <p:spPr>
          <a:xfrm>
            <a:off x="548680" y="2405973"/>
            <a:ext cx="5688632" cy="5755422"/>
          </a:xfrm>
          <a:prstGeom prst="rect">
            <a:avLst/>
          </a:prstGeom>
          <a:noFill/>
        </p:spPr>
        <p:txBody>
          <a:bodyPr wrap="square" rtlCol="0">
            <a:spAutoFit/>
          </a:bodyPr>
          <a:lstStyle/>
          <a:p>
            <a:pPr algn="just"/>
            <a:r>
              <a:rPr lang="en-US" b="1" dirty="0">
                <a:solidFill>
                  <a:schemeClr val="bg1"/>
                </a:solidFill>
              </a:rPr>
              <a:t>Fulbright Foreign Student Program Academic Year 25/26</a:t>
            </a:r>
            <a:endParaRPr lang="en-US" sz="1400" b="1" dirty="0">
              <a:solidFill>
                <a:schemeClr val="bg1"/>
              </a:solidFill>
            </a:endParaRPr>
          </a:p>
          <a:p>
            <a:pPr algn="just"/>
            <a:endParaRPr lang="de-CH" sz="1400" dirty="0">
              <a:solidFill>
                <a:schemeClr val="bg1"/>
              </a:solidFill>
            </a:endParaRPr>
          </a:p>
          <a:p>
            <a:pPr algn="just"/>
            <a:r>
              <a:rPr lang="en-US" sz="1400" dirty="0">
                <a:solidFill>
                  <a:schemeClr val="bg1"/>
                </a:solidFill>
              </a:rPr>
              <a:t>The Fulbright Program is an exchange program between the United States and over 160 partner countries; among them is also Switzerland. The Fulbright Foreign Student Program offers partial scholarships of $20,000 per scholarship student. Each year up to ten Fulbright scholarships funded by the U.S. Department of State are awarded to Swiss students. </a:t>
            </a:r>
          </a:p>
          <a:p>
            <a:pPr algn="just"/>
            <a:r>
              <a:rPr lang="en-US" sz="1400" dirty="0">
                <a:solidFill>
                  <a:schemeClr val="bg1"/>
                </a:solidFill>
              </a:rPr>
              <a:t> </a:t>
            </a:r>
            <a:endParaRPr lang="de-CH" sz="1400" dirty="0">
              <a:solidFill>
                <a:schemeClr val="bg1"/>
              </a:solidFill>
            </a:endParaRPr>
          </a:p>
          <a:p>
            <a:r>
              <a:rPr lang="en-GB" sz="1400" b="1" dirty="0">
                <a:solidFill>
                  <a:schemeClr val="bg1"/>
                </a:solidFill>
              </a:rPr>
              <a:t>Eligibility</a:t>
            </a:r>
            <a:endParaRPr lang="de-CH" sz="1400" dirty="0">
              <a:solidFill>
                <a:schemeClr val="bg1"/>
              </a:solidFill>
            </a:endParaRPr>
          </a:p>
          <a:p>
            <a:pPr marL="285750" lvl="0" indent="-285750">
              <a:buFont typeface="Arial" pitchFamily="34" charset="0"/>
              <a:buChar char="•"/>
            </a:pPr>
            <a:r>
              <a:rPr lang="en-GB" sz="1400" dirty="0">
                <a:solidFill>
                  <a:schemeClr val="bg1"/>
                </a:solidFill>
              </a:rPr>
              <a:t>Swiss citizenship (If you hold another citizenship, you must contact the Fulbright Commission in your citizenship country.)</a:t>
            </a:r>
            <a:endParaRPr lang="de-CH" sz="1400" dirty="0">
              <a:solidFill>
                <a:schemeClr val="bg1"/>
              </a:solidFill>
            </a:endParaRPr>
          </a:p>
          <a:p>
            <a:pPr marL="285750" lvl="0" indent="-285750">
              <a:buFont typeface="Arial" pitchFamily="34" charset="0"/>
              <a:buChar char="•"/>
            </a:pPr>
            <a:r>
              <a:rPr lang="en-GB" sz="1400" dirty="0">
                <a:solidFill>
                  <a:schemeClr val="bg1"/>
                </a:solidFill>
              </a:rPr>
              <a:t>hold an excellent undergraduate degree from a university or a university of applied sciences completed by summer/fall 2025</a:t>
            </a:r>
            <a:endParaRPr lang="de-CH" sz="1400" dirty="0">
              <a:solidFill>
                <a:schemeClr val="bg1"/>
              </a:solidFill>
            </a:endParaRPr>
          </a:p>
          <a:p>
            <a:pPr marL="285750" lvl="0" indent="-285750">
              <a:buFont typeface="Arial" pitchFamily="34" charset="0"/>
              <a:buChar char="•"/>
            </a:pPr>
            <a:r>
              <a:rPr lang="en-GB" sz="1400" dirty="0">
                <a:solidFill>
                  <a:schemeClr val="bg1"/>
                </a:solidFill>
              </a:rPr>
              <a:t>English proficiency with a TOEFL </a:t>
            </a:r>
            <a:r>
              <a:rPr lang="en-GB" sz="1400" dirty="0" err="1">
                <a:solidFill>
                  <a:schemeClr val="bg1"/>
                </a:solidFill>
              </a:rPr>
              <a:t>iBT</a:t>
            </a:r>
            <a:r>
              <a:rPr lang="en-GB" sz="1400" dirty="0">
                <a:solidFill>
                  <a:schemeClr val="bg1"/>
                </a:solidFill>
              </a:rPr>
              <a:t> score of 100 or higher</a:t>
            </a:r>
            <a:endParaRPr lang="de-CH" sz="1400" dirty="0">
              <a:solidFill>
                <a:schemeClr val="bg1"/>
              </a:solidFill>
            </a:endParaRPr>
          </a:p>
          <a:p>
            <a:r>
              <a:rPr lang="en-GB" sz="1400" dirty="0">
                <a:solidFill>
                  <a:schemeClr val="bg1"/>
                </a:solidFill>
              </a:rPr>
              <a:t> </a:t>
            </a:r>
            <a:endParaRPr lang="de-CH" sz="1400" dirty="0">
              <a:solidFill>
                <a:schemeClr val="bg1"/>
              </a:solidFill>
            </a:endParaRPr>
          </a:p>
          <a:p>
            <a:pPr algn="just"/>
            <a:r>
              <a:rPr lang="en-US" sz="1400" b="1" dirty="0">
                <a:solidFill>
                  <a:schemeClr val="bg1"/>
                </a:solidFill>
              </a:rPr>
              <a:t>How do I apply for a Fulbright scholarship?</a:t>
            </a:r>
            <a:endParaRPr lang="de-CH" sz="1400" dirty="0">
              <a:solidFill>
                <a:schemeClr val="bg1"/>
              </a:solidFill>
            </a:endParaRPr>
          </a:p>
          <a:p>
            <a:pPr algn="just"/>
            <a:r>
              <a:rPr lang="en-US" sz="1400" dirty="0">
                <a:solidFill>
                  <a:schemeClr val="bg1"/>
                </a:solidFill>
              </a:rPr>
              <a:t>Applications can be submitted through the </a:t>
            </a:r>
            <a:r>
              <a:rPr lang="en-US" sz="1400" i="1" dirty="0" err="1">
                <a:solidFill>
                  <a:schemeClr val="bg1"/>
                </a:solidFill>
              </a:rPr>
              <a:t>SwissUniversities</a:t>
            </a:r>
            <a:r>
              <a:rPr lang="en-US" sz="1400" i="1" dirty="0">
                <a:solidFill>
                  <a:schemeClr val="bg1"/>
                </a:solidFill>
              </a:rPr>
              <a:t> </a:t>
            </a:r>
            <a:r>
              <a:rPr lang="en-US" sz="1400" dirty="0">
                <a:solidFill>
                  <a:schemeClr val="bg1"/>
                </a:solidFill>
              </a:rPr>
              <a:t>(</a:t>
            </a:r>
            <a:r>
              <a:rPr lang="en-US" sz="1400" b="1" dirty="0">
                <a:solidFill>
                  <a:schemeClr val="bg1"/>
                </a:solidFill>
              </a:rPr>
              <a:t>https://www.swissuniversities.ch/en/services/scholarships-for-study-abroad/grants-for-the-usa/</a:t>
            </a:r>
            <a:r>
              <a:rPr lang="en-US" sz="1400" dirty="0">
                <a:solidFill>
                  <a:schemeClr val="bg1"/>
                </a:solidFill>
              </a:rPr>
              <a:t>) Further information can be found under the section “Services” and </a:t>
            </a:r>
            <a:r>
              <a:rPr lang="en-US" sz="1400" dirty="0" err="1">
                <a:solidFill>
                  <a:schemeClr val="bg1"/>
                </a:solidFill>
              </a:rPr>
              <a:t>Stipendien</a:t>
            </a:r>
            <a:r>
              <a:rPr lang="en-US" sz="1400" dirty="0">
                <a:solidFill>
                  <a:schemeClr val="bg1"/>
                </a:solidFill>
              </a:rPr>
              <a:t> </a:t>
            </a:r>
            <a:r>
              <a:rPr lang="en-US" sz="1400" dirty="0" err="1">
                <a:solidFill>
                  <a:schemeClr val="bg1"/>
                </a:solidFill>
              </a:rPr>
              <a:t>für</a:t>
            </a:r>
            <a:r>
              <a:rPr lang="en-US" sz="1400" dirty="0">
                <a:solidFill>
                  <a:schemeClr val="bg1"/>
                </a:solidFill>
              </a:rPr>
              <a:t> </a:t>
            </a:r>
            <a:r>
              <a:rPr lang="en-US" sz="1400" dirty="0" err="1">
                <a:solidFill>
                  <a:schemeClr val="bg1"/>
                </a:solidFill>
              </a:rPr>
              <a:t>Auslandstudien</a:t>
            </a:r>
            <a:r>
              <a:rPr lang="en-US" sz="1400" dirty="0">
                <a:solidFill>
                  <a:schemeClr val="bg1"/>
                </a:solidFill>
              </a:rPr>
              <a:t>”/”Bourses pour les </a:t>
            </a:r>
            <a:r>
              <a:rPr lang="en-US" sz="1400" dirty="0" err="1">
                <a:solidFill>
                  <a:schemeClr val="bg1"/>
                </a:solidFill>
              </a:rPr>
              <a:t>études</a:t>
            </a:r>
            <a:r>
              <a:rPr lang="en-US" sz="1400" dirty="0">
                <a:solidFill>
                  <a:schemeClr val="bg1"/>
                </a:solidFill>
              </a:rPr>
              <a:t> à </a:t>
            </a:r>
            <a:r>
              <a:rPr lang="en-US" sz="1400" dirty="0" err="1">
                <a:solidFill>
                  <a:schemeClr val="bg1"/>
                </a:solidFill>
              </a:rPr>
              <a:t>l'étranger</a:t>
            </a:r>
            <a:r>
              <a:rPr lang="en-US" sz="1400" dirty="0">
                <a:solidFill>
                  <a:schemeClr val="bg1"/>
                </a:solidFill>
              </a:rPr>
              <a:t>” and “Grants for the USA.”</a:t>
            </a:r>
            <a:endParaRPr lang="de-CH" sz="1400" dirty="0">
              <a:solidFill>
                <a:schemeClr val="bg1"/>
              </a:solidFill>
            </a:endParaRPr>
          </a:p>
          <a:p>
            <a:pPr algn="just"/>
            <a:r>
              <a:rPr lang="en-US" sz="1400" dirty="0">
                <a:solidFill>
                  <a:schemeClr val="bg1"/>
                </a:solidFill>
              </a:rPr>
              <a:t> </a:t>
            </a:r>
            <a:endParaRPr lang="de-CH" sz="1400" dirty="0">
              <a:solidFill>
                <a:schemeClr val="bg1"/>
              </a:solidFill>
            </a:endParaRPr>
          </a:p>
          <a:p>
            <a:pPr algn="just"/>
            <a:r>
              <a:rPr lang="en-GB" sz="1400" b="1" dirty="0">
                <a:solidFill>
                  <a:schemeClr val="bg1"/>
                </a:solidFill>
              </a:rPr>
              <a:t>Application deadlines and selection of the candidates</a:t>
            </a:r>
            <a:endParaRPr lang="de-CH" sz="1400" dirty="0">
              <a:solidFill>
                <a:schemeClr val="bg1"/>
              </a:solidFill>
            </a:endParaRPr>
          </a:p>
          <a:p>
            <a:pPr lvl="0" algn="just"/>
            <a:r>
              <a:rPr lang="en-GB" sz="1400" dirty="0">
                <a:solidFill>
                  <a:schemeClr val="bg1"/>
                </a:solidFill>
              </a:rPr>
              <a:t>The application deadline </a:t>
            </a:r>
            <a:r>
              <a:rPr lang="en-GB" sz="1400" b="1" dirty="0">
                <a:solidFill>
                  <a:schemeClr val="bg1"/>
                </a:solidFill>
              </a:rPr>
              <a:t>at the </a:t>
            </a:r>
            <a:r>
              <a:rPr lang="en-US" sz="1400" b="1" dirty="0" err="1">
                <a:solidFill>
                  <a:schemeClr val="bg1"/>
                </a:solidFill>
              </a:rPr>
              <a:t>SwissUniversities</a:t>
            </a:r>
            <a:r>
              <a:rPr lang="en-US" sz="1400" b="1" dirty="0">
                <a:solidFill>
                  <a:schemeClr val="bg1"/>
                </a:solidFill>
              </a:rPr>
              <a:t> </a:t>
            </a:r>
            <a:r>
              <a:rPr lang="en-GB" sz="1400" b="1" dirty="0">
                <a:solidFill>
                  <a:schemeClr val="bg1"/>
                </a:solidFill>
              </a:rPr>
              <a:t>is August 2024</a:t>
            </a:r>
            <a:r>
              <a:rPr lang="en-GB" sz="1400" dirty="0">
                <a:solidFill>
                  <a:schemeClr val="bg1"/>
                </a:solidFill>
              </a:rPr>
              <a:t>.</a:t>
            </a:r>
            <a:endParaRPr lang="de-CH" sz="1400" dirty="0">
              <a:solidFill>
                <a:schemeClr val="bg1"/>
              </a:solidFill>
            </a:endParaRPr>
          </a:p>
          <a:p>
            <a:pPr algn="just"/>
            <a:r>
              <a:rPr lang="en-GB" sz="1400" dirty="0">
                <a:solidFill>
                  <a:schemeClr val="bg1"/>
                </a:solidFill>
              </a:rPr>
              <a:t>The final selection result will be announced at the end of September 2024.</a:t>
            </a:r>
            <a:endParaRPr lang="de-CH" dirty="0"/>
          </a:p>
        </p:txBody>
      </p:sp>
      <p:pic>
        <p:nvPicPr>
          <p:cNvPr id="5" name="Picture 4">
            <a:extLst>
              <a:ext uri="{FF2B5EF4-FFF2-40B4-BE49-F238E27FC236}">
                <a16:creationId xmlns:a16="http://schemas.microsoft.com/office/drawing/2014/main" id="{9ED84278-5D4A-48E7-80B4-2165273C99A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695" y="511334"/>
            <a:ext cx="5563085" cy="1036330"/>
          </a:xfrm>
          <a:prstGeom prst="rect">
            <a:avLst/>
          </a:prstGeom>
          <a:noFill/>
          <a:ln>
            <a:noFill/>
          </a:ln>
        </p:spPr>
      </p:pic>
    </p:spTree>
    <p:extLst>
      <p:ext uri="{BB962C8B-B14F-4D97-AF65-F5344CB8AC3E}">
        <p14:creationId xmlns:p14="http://schemas.microsoft.com/office/powerpoint/2010/main" val="50422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2007" y="1763688"/>
            <a:ext cx="5760640" cy="6863417"/>
          </a:xfrm>
          <a:prstGeom prst="rect">
            <a:avLst/>
          </a:prstGeom>
          <a:noFill/>
        </p:spPr>
        <p:txBody>
          <a:bodyPr wrap="square" rtlCol="0">
            <a:spAutoFit/>
          </a:bodyPr>
          <a:lstStyle/>
          <a:p>
            <a:r>
              <a:rPr lang="en-GB" sz="1100" b="1" dirty="0">
                <a:solidFill>
                  <a:schemeClr val="tx2">
                    <a:lumMod val="75000"/>
                  </a:schemeClr>
                </a:solidFill>
              </a:rPr>
              <a:t>Grant conditions</a:t>
            </a:r>
            <a:endParaRPr lang="de-CH" sz="1100" dirty="0">
              <a:solidFill>
                <a:schemeClr val="tx2">
                  <a:lumMod val="75000"/>
                </a:schemeClr>
              </a:solidFill>
            </a:endParaRPr>
          </a:p>
          <a:p>
            <a:pPr lvl="0"/>
            <a:r>
              <a:rPr lang="en-GB" sz="1100" dirty="0">
                <a:solidFill>
                  <a:schemeClr val="tx2">
                    <a:lumMod val="75000"/>
                  </a:schemeClr>
                </a:solidFill>
              </a:rPr>
              <a:t>Depending on the total balance of costs and the availability of financial aid offered by the U.S. host institution, the above-mentioned Fulbright partial grants may not cover tuition, fees and living expenses. The applicant may therefore need additional personal funds. Fulbright grants are not renewable and cannot be postponed to a subsequent year. Admission to a U.S. university must be confirmed before grants will be awarded to selected candidates.</a:t>
            </a:r>
            <a:endParaRPr lang="de-CH" sz="1100" dirty="0">
              <a:solidFill>
                <a:schemeClr val="tx2">
                  <a:lumMod val="75000"/>
                </a:schemeClr>
              </a:solidFill>
            </a:endParaRPr>
          </a:p>
          <a:p>
            <a:r>
              <a:rPr lang="en-GB" sz="1100" dirty="0">
                <a:solidFill>
                  <a:schemeClr val="tx2">
                    <a:lumMod val="75000"/>
                  </a:schemeClr>
                </a:solidFill>
              </a:rPr>
              <a:t> </a:t>
            </a:r>
            <a:r>
              <a:rPr lang="en-GB" sz="1100" b="1" dirty="0">
                <a:solidFill>
                  <a:schemeClr val="tx2">
                    <a:lumMod val="75000"/>
                  </a:schemeClr>
                </a:solidFill>
              </a:rPr>
              <a:t> </a:t>
            </a:r>
            <a:endParaRPr lang="de-CH" sz="1100" dirty="0">
              <a:solidFill>
                <a:schemeClr val="tx2">
                  <a:lumMod val="75000"/>
                </a:schemeClr>
              </a:solidFill>
            </a:endParaRPr>
          </a:p>
          <a:p>
            <a:r>
              <a:rPr lang="en-GB" sz="1100" b="1" dirty="0">
                <a:solidFill>
                  <a:schemeClr val="tx2">
                    <a:lumMod val="75000"/>
                  </a:schemeClr>
                </a:solidFill>
              </a:rPr>
              <a:t>Selection</a:t>
            </a:r>
            <a:endParaRPr lang="de-CH" sz="1100" dirty="0">
              <a:solidFill>
                <a:schemeClr val="tx2">
                  <a:lumMod val="75000"/>
                </a:schemeClr>
              </a:solidFill>
            </a:endParaRPr>
          </a:p>
          <a:p>
            <a:r>
              <a:rPr lang="en-US" sz="1100" dirty="0">
                <a:solidFill>
                  <a:schemeClr val="tx2">
                    <a:lumMod val="50000"/>
                  </a:schemeClr>
                </a:solidFill>
              </a:rPr>
              <a:t>Special preference will be given to candidates who show good academic performance, but who also have a sincere interest in getting to know the U.S. culture and values, and who do not have extensive and recent experience of living and studying in the U.S.  Strong candidates are often socially engaged are ready to meet new people and engage in new experiences.</a:t>
            </a:r>
            <a:r>
              <a:rPr lang="en-US" sz="1100" dirty="0">
                <a:solidFill>
                  <a:schemeClr val="tx2">
                    <a:lumMod val="50000"/>
                  </a:schemeClr>
                </a:solidFill>
                <a:effectLst/>
                <a:ea typeface="Calibri" panose="020F0502020204030204" pitchFamily="34" charset="0"/>
              </a:rPr>
              <a:t> </a:t>
            </a:r>
            <a:r>
              <a:rPr lang="en-US" sz="1100" dirty="0">
                <a:solidFill>
                  <a:schemeClr val="tx2">
                    <a:lumMod val="50000"/>
                  </a:schemeClr>
                </a:solidFill>
                <a:ea typeface="Calibri" panose="020F0502020204030204" pitchFamily="34" charset="0"/>
              </a:rPr>
              <a:t>Preference will also be given to </a:t>
            </a:r>
            <a:r>
              <a:rPr lang="en-US" sz="1100" dirty="0">
                <a:solidFill>
                  <a:schemeClr val="tx2">
                    <a:lumMod val="50000"/>
                  </a:schemeClr>
                </a:solidFill>
                <a:effectLst/>
                <a:ea typeface="Calibri" panose="020F0502020204030204" pitchFamily="34" charset="0"/>
              </a:rPr>
              <a:t>applicants who are open to other than highly selective universities and/or schools in popular geographic areas.</a:t>
            </a:r>
            <a:endParaRPr lang="en-US" sz="1100" dirty="0">
              <a:solidFill>
                <a:schemeClr val="tx2">
                  <a:lumMod val="50000"/>
                </a:schemeClr>
              </a:solidFill>
            </a:endParaRPr>
          </a:p>
          <a:p>
            <a:r>
              <a:rPr lang="en-US" sz="1100" dirty="0">
                <a:solidFill>
                  <a:schemeClr val="tx2">
                    <a:lumMod val="50000"/>
                  </a:schemeClr>
                </a:solidFill>
              </a:rPr>
              <a:t>Candidates will be notified of the results of the interviews end of </a:t>
            </a:r>
            <a:r>
              <a:rPr lang="en-US" sz="1100">
                <a:solidFill>
                  <a:schemeClr val="tx2">
                    <a:lumMod val="50000"/>
                  </a:schemeClr>
                </a:solidFill>
              </a:rPr>
              <a:t>September 2024.</a:t>
            </a:r>
            <a:endParaRPr lang="en-US" sz="1100" dirty="0">
              <a:solidFill>
                <a:schemeClr val="tx2">
                  <a:lumMod val="50000"/>
                </a:schemeClr>
              </a:solidFill>
            </a:endParaRPr>
          </a:p>
          <a:p>
            <a:endParaRPr lang="de-CH" sz="1100" dirty="0">
              <a:solidFill>
                <a:schemeClr val="tx2">
                  <a:lumMod val="75000"/>
                </a:schemeClr>
              </a:solidFill>
            </a:endParaRPr>
          </a:p>
          <a:p>
            <a:r>
              <a:rPr lang="en-GB" sz="1100" b="1" dirty="0">
                <a:solidFill>
                  <a:schemeClr val="tx2">
                    <a:lumMod val="75000"/>
                  </a:schemeClr>
                </a:solidFill>
              </a:rPr>
              <a:t>Placement procedures at U.S. universities</a:t>
            </a:r>
            <a:endParaRPr lang="de-CH" sz="1100" dirty="0">
              <a:solidFill>
                <a:schemeClr val="tx2">
                  <a:lumMod val="75000"/>
                </a:schemeClr>
              </a:solidFill>
            </a:endParaRPr>
          </a:p>
          <a:p>
            <a:r>
              <a:rPr lang="en-GB" sz="1100" dirty="0">
                <a:solidFill>
                  <a:schemeClr val="tx2">
                    <a:lumMod val="75000"/>
                  </a:schemeClr>
                </a:solidFill>
              </a:rPr>
              <a:t>Admission to U.S. universities can be highly selective and complicated. </a:t>
            </a:r>
            <a:r>
              <a:rPr lang="en-GB" sz="1100" b="1" i="1" dirty="0">
                <a:solidFill>
                  <a:schemeClr val="tx2">
                    <a:lumMod val="75000"/>
                  </a:schemeClr>
                </a:solidFill>
              </a:rPr>
              <a:t>The Institute of International Education IIE</a:t>
            </a:r>
            <a:r>
              <a:rPr lang="en-GB" sz="1100" dirty="0">
                <a:solidFill>
                  <a:schemeClr val="tx2">
                    <a:lumMod val="75000"/>
                  </a:schemeClr>
                </a:solidFill>
              </a:rPr>
              <a:t> will work with selected Fulbright candidates to craft a well-balanced submission plan to 2 to 6 universities through their compulsory placement service. IIE submits applications on behalf of the candidates and follows-up with universities to acquire admissions and financial aid. Once candidates have decided to accept an offer of admission, IIE forwards an acceptance or withdrawal to the universities.</a:t>
            </a:r>
            <a:endParaRPr lang="de-CH" sz="1100" dirty="0">
              <a:solidFill>
                <a:schemeClr val="tx2">
                  <a:lumMod val="75000"/>
                </a:schemeClr>
              </a:solidFill>
            </a:endParaRPr>
          </a:p>
          <a:p>
            <a:r>
              <a:rPr lang="en-GB" sz="1100" b="1" dirty="0">
                <a:solidFill>
                  <a:schemeClr val="tx2">
                    <a:lumMod val="75000"/>
                  </a:schemeClr>
                </a:solidFill>
              </a:rPr>
              <a:t>  </a:t>
            </a:r>
            <a:endParaRPr lang="de-CH" sz="1100" dirty="0">
              <a:solidFill>
                <a:schemeClr val="tx2">
                  <a:lumMod val="75000"/>
                </a:schemeClr>
              </a:solidFill>
            </a:endParaRPr>
          </a:p>
          <a:p>
            <a:r>
              <a:rPr lang="en-GB" sz="1100" b="1" dirty="0">
                <a:solidFill>
                  <a:schemeClr val="tx2">
                    <a:lumMod val="75000"/>
                  </a:schemeClr>
                </a:solidFill>
              </a:rPr>
              <a:t>In the following cases, you are </a:t>
            </a:r>
            <a:r>
              <a:rPr lang="en-GB" sz="1100" b="1" u="sng" dirty="0">
                <a:solidFill>
                  <a:schemeClr val="tx2">
                    <a:lumMod val="75000"/>
                  </a:schemeClr>
                </a:solidFill>
              </a:rPr>
              <a:t>not</a:t>
            </a:r>
            <a:r>
              <a:rPr lang="en-GB" sz="1100" b="1" dirty="0">
                <a:solidFill>
                  <a:schemeClr val="tx2">
                    <a:lumMod val="75000"/>
                  </a:schemeClr>
                </a:solidFill>
              </a:rPr>
              <a:t> eligible to apply:</a:t>
            </a:r>
            <a:endParaRPr lang="de-CH" sz="1100" dirty="0">
              <a:solidFill>
                <a:schemeClr val="tx2">
                  <a:lumMod val="75000"/>
                </a:schemeClr>
              </a:solidFill>
            </a:endParaRPr>
          </a:p>
          <a:p>
            <a:pPr marL="171450" indent="-171450">
              <a:buFont typeface="Arial" panose="020B0604020202020204" pitchFamily="34" charset="0"/>
              <a:buChar char="•"/>
            </a:pPr>
            <a:r>
              <a:rPr lang="en-US" sz="1100" dirty="0">
                <a:solidFill>
                  <a:schemeClr val="tx2">
                    <a:lumMod val="75000"/>
                  </a:schemeClr>
                </a:solidFill>
              </a:rPr>
              <a:t>You hold dual citizenship with the United States, are a resident of the United States, or hold a “green card.”</a:t>
            </a:r>
          </a:p>
          <a:p>
            <a:pPr marL="171450" indent="-171450">
              <a:buFont typeface="Arial" panose="020B0604020202020204" pitchFamily="34" charset="0"/>
              <a:buChar char="•"/>
            </a:pPr>
            <a:r>
              <a:rPr lang="en-US" sz="1100" dirty="0">
                <a:solidFill>
                  <a:schemeClr val="tx2">
                    <a:lumMod val="75000"/>
                  </a:schemeClr>
                </a:solidFill>
              </a:rPr>
              <a:t>You will not have completed a bachelor’s degree (or equivalent) by summer 2025.</a:t>
            </a:r>
          </a:p>
          <a:p>
            <a:pPr marL="171450" indent="-171450">
              <a:buFont typeface="Arial" panose="020B0604020202020204" pitchFamily="34" charset="0"/>
              <a:buChar char="•"/>
            </a:pPr>
            <a:r>
              <a:rPr lang="en-US" sz="1100" dirty="0">
                <a:solidFill>
                  <a:schemeClr val="tx2">
                    <a:lumMod val="75000"/>
                  </a:schemeClr>
                </a:solidFill>
              </a:rPr>
              <a:t>You plan to start your U.S. studies earlier than the fall semester of 2025.</a:t>
            </a:r>
          </a:p>
          <a:p>
            <a:pPr marL="171450" indent="-171450">
              <a:buFont typeface="Arial" panose="020B0604020202020204" pitchFamily="34" charset="0"/>
              <a:buChar char="•"/>
            </a:pPr>
            <a:r>
              <a:rPr lang="en-US" sz="1100" dirty="0">
                <a:solidFill>
                  <a:schemeClr val="tx2">
                    <a:lumMod val="75000"/>
                  </a:schemeClr>
                </a:solidFill>
              </a:rPr>
              <a:t>You have already obtained a Ph.D. degree or are expecting to obtain a Ph.D. degree before fall 2025.</a:t>
            </a:r>
          </a:p>
          <a:p>
            <a:pPr marL="171450" indent="-171450">
              <a:buFont typeface="Arial" panose="020B0604020202020204" pitchFamily="34" charset="0"/>
              <a:buChar char="•"/>
            </a:pPr>
            <a:r>
              <a:rPr lang="en-US" sz="1100" dirty="0">
                <a:solidFill>
                  <a:schemeClr val="tx2">
                    <a:lumMod val="75000"/>
                  </a:schemeClr>
                </a:solidFill>
              </a:rPr>
              <a:t>You intend to pursue an internship, residency, or research at a U.S. school of medicine, dentistry or veterinary medicine.</a:t>
            </a:r>
            <a:r>
              <a:rPr lang="en-GB" sz="1100" dirty="0">
                <a:solidFill>
                  <a:schemeClr val="tx2">
                    <a:lumMod val="75000"/>
                  </a:schemeClr>
                </a:solidFill>
              </a:rPr>
              <a:t> however, the Master’s degree in Public Health does not fall in this category. </a:t>
            </a:r>
            <a:endParaRPr lang="en-US" sz="1100" dirty="0">
              <a:solidFill>
                <a:schemeClr val="tx2">
                  <a:lumMod val="75000"/>
                </a:schemeClr>
              </a:solidFill>
            </a:endParaRPr>
          </a:p>
          <a:p>
            <a:pPr marL="171450" indent="-171450">
              <a:buFont typeface="Arial" panose="020B0604020202020204" pitchFamily="34" charset="0"/>
              <a:buChar char="•"/>
            </a:pPr>
            <a:r>
              <a:rPr lang="en-US" sz="1100" dirty="0">
                <a:solidFill>
                  <a:schemeClr val="tx2">
                    <a:lumMod val="75000"/>
                  </a:schemeClr>
                </a:solidFill>
              </a:rPr>
              <a:t>You have already applied for or have been admitted to a study program outside of the Fulbright program</a:t>
            </a:r>
          </a:p>
          <a:p>
            <a:pPr marL="171450" indent="-171450">
              <a:buFont typeface="Arial" panose="020B0604020202020204" pitchFamily="34" charset="0"/>
              <a:buChar char="•"/>
            </a:pPr>
            <a:r>
              <a:rPr lang="en-US" sz="1100" dirty="0">
                <a:solidFill>
                  <a:schemeClr val="tx2">
                    <a:lumMod val="75000"/>
                  </a:schemeClr>
                </a:solidFill>
              </a:rPr>
              <a:t>You are currently studying, researching, or lecturing at a U.S. university.</a:t>
            </a:r>
          </a:p>
          <a:p>
            <a:pPr marL="171450" indent="-171450">
              <a:buFont typeface="Arial" panose="020B0604020202020204" pitchFamily="34" charset="0"/>
              <a:buChar char="•"/>
            </a:pPr>
            <a:r>
              <a:rPr lang="en-US" sz="1100" dirty="0">
                <a:solidFill>
                  <a:schemeClr val="tx2">
                    <a:lumMod val="75000"/>
                  </a:schemeClr>
                </a:solidFill>
              </a:rPr>
              <a:t>You are currently living or working in the United States.</a:t>
            </a:r>
          </a:p>
          <a:p>
            <a:r>
              <a:rPr lang="en-US" sz="1100" b="1" dirty="0"/>
              <a:t> </a:t>
            </a:r>
            <a:endParaRPr lang="de-CH" sz="1100" dirty="0"/>
          </a:p>
          <a:p>
            <a:endParaRPr lang="de-CH" sz="1100" dirty="0"/>
          </a:p>
        </p:txBody>
      </p:sp>
      <p:pic>
        <p:nvPicPr>
          <p:cNvPr id="4" name="Picture 3">
            <a:extLst>
              <a:ext uri="{FF2B5EF4-FFF2-40B4-BE49-F238E27FC236}">
                <a16:creationId xmlns:a16="http://schemas.microsoft.com/office/drawing/2014/main" id="{5CC75369-08D7-4FB3-8A8F-6DC6C7AE7B4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2696" y="539552"/>
            <a:ext cx="5256584" cy="979233"/>
          </a:xfrm>
          <a:prstGeom prst="rect">
            <a:avLst/>
          </a:prstGeom>
          <a:noFill/>
          <a:ln>
            <a:noFill/>
          </a:ln>
        </p:spPr>
      </p:pic>
    </p:spTree>
    <p:extLst>
      <p:ext uri="{BB962C8B-B14F-4D97-AF65-F5344CB8AC3E}">
        <p14:creationId xmlns:p14="http://schemas.microsoft.com/office/powerpoint/2010/main" val="2584026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727FCFF4E1034EBA5B31580E874BFA" ma:contentTypeVersion="16" ma:contentTypeDescription="Create a new document." ma:contentTypeScope="" ma:versionID="3d69242df13c6d889340bdd7f202ce15">
  <xsd:schema xmlns:xsd="http://www.w3.org/2001/XMLSchema" xmlns:xs="http://www.w3.org/2001/XMLSchema" xmlns:p="http://schemas.microsoft.com/office/2006/metadata/properties" xmlns:ns2="0c7d0c2e-629d-4130-8774-6e93cea1987a" xmlns:ns3="dc4ba4ee-80a8-4aa3-a1fa-380280686541" targetNamespace="http://schemas.microsoft.com/office/2006/metadata/properties" ma:root="true" ma:fieldsID="0e5d370bf479f1ac5427912081d959da" ns2:_="" ns3:_="">
    <xsd:import namespace="0c7d0c2e-629d-4130-8774-6e93cea1987a"/>
    <xsd:import namespace="dc4ba4ee-80a8-4aa3-a1fa-3802806865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7d0c2e-629d-4130-8774-6e93cea198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0c4236b-c3ef-4727-9e6d-e99ea6badddd"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c4ba4ee-80a8-4aa3-a1fa-38028068654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641a3997-5ca4-4e98-a31d-16aa6753c40a}" ma:internalName="TaxCatchAll" ma:showField="CatchAllData" ma:web="dc4ba4ee-80a8-4aa3-a1fa-3802806865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c4ba4ee-80a8-4aa3-a1fa-380280686541" xsi:nil="true"/>
    <lcf76f155ced4ddcb4097134ff3c332f xmlns="0c7d0c2e-629d-4130-8774-6e93cea1987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700FDB-7BB6-45A6-BF7C-B35667DA91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7d0c2e-629d-4130-8774-6e93cea1987a"/>
    <ds:schemaRef ds:uri="dc4ba4ee-80a8-4aa3-a1fa-3802806865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0E8F5B-D5B7-4BFC-86D8-1260E54149F8}">
  <ds:schemaRefs>
    <ds:schemaRef ds:uri="http://schemas.microsoft.com/office/2006/metadata/properties"/>
    <ds:schemaRef ds:uri="http://schemas.microsoft.com/office/2006/documentManagement/types"/>
    <ds:schemaRef ds:uri="0c7d0c2e-629d-4130-8774-6e93cea1987a"/>
    <ds:schemaRef ds:uri="http://purl.org/dc/elements/1.1/"/>
    <ds:schemaRef ds:uri="http://schemas.microsoft.com/office/infopath/2007/PartnerControls"/>
    <ds:schemaRef ds:uri="dc4ba4ee-80a8-4aa3-a1fa-380280686541"/>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763ACCE8-9C34-43A1-A4D4-DCBB547AB2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58</TotalTime>
  <Words>688</Words>
  <Application>Microsoft Office PowerPoint</Application>
  <PresentationFormat>On-screen Show (4:3)</PresentationFormat>
  <Paragraphs>36</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Company>U S Department of State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Bloem, Gaby M</dc:creator>
  <cp:lastModifiedBy>Bloem, Gaby M (Bern)</cp:lastModifiedBy>
  <cp:revision>20</cp:revision>
  <cp:lastPrinted>2024-04-16T08:05:11Z</cp:lastPrinted>
  <dcterms:created xsi:type="dcterms:W3CDTF">2013-10-10T08:44:25Z</dcterms:created>
  <dcterms:modified xsi:type="dcterms:W3CDTF">2024-04-16T08:05:13Z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665d9ee-429a-4d5f-97cc-cfb56e044a6e_Enabled">
    <vt:lpwstr>True</vt:lpwstr>
  </property>
  <property fmtid="{D5CDD505-2E9C-101B-9397-08002B2CF9AE}" pid="3" name="MSIP_Label_1665d9ee-429a-4d5f-97cc-cfb56e044a6e_SiteId">
    <vt:lpwstr>66cf5074-5afe-48d1-a691-a12b2121f44b</vt:lpwstr>
  </property>
  <property fmtid="{D5CDD505-2E9C-101B-9397-08002B2CF9AE}" pid="4" name="MSIP_Label_1665d9ee-429a-4d5f-97cc-cfb56e044a6e_Owner">
    <vt:lpwstr>BloemGM@state.gov</vt:lpwstr>
  </property>
  <property fmtid="{D5CDD505-2E9C-101B-9397-08002B2CF9AE}" pid="5" name="MSIP_Label_1665d9ee-429a-4d5f-97cc-cfb56e044a6e_SetDate">
    <vt:lpwstr>2019-10-07T08:42:30.7480053Z</vt:lpwstr>
  </property>
  <property fmtid="{D5CDD505-2E9C-101B-9397-08002B2CF9AE}" pid="6" name="MSIP_Label_1665d9ee-429a-4d5f-97cc-cfb56e044a6e_Name">
    <vt:lpwstr>Unclassified</vt:lpwstr>
  </property>
  <property fmtid="{D5CDD505-2E9C-101B-9397-08002B2CF9AE}" pid="7" name="MSIP_Label_1665d9ee-429a-4d5f-97cc-cfb56e044a6e_Application">
    <vt:lpwstr>Microsoft Azure Information Protection</vt:lpwstr>
  </property>
  <property fmtid="{D5CDD505-2E9C-101B-9397-08002B2CF9AE}" pid="8" name="MSIP_Label_1665d9ee-429a-4d5f-97cc-cfb56e044a6e_ActionId">
    <vt:lpwstr>4fea799e-6be9-4de2-844c-ddcde98c3399</vt:lpwstr>
  </property>
  <property fmtid="{D5CDD505-2E9C-101B-9397-08002B2CF9AE}" pid="9" name="MSIP_Label_1665d9ee-429a-4d5f-97cc-cfb56e044a6e_Extended_MSFT_Method">
    <vt:lpwstr>Manual</vt:lpwstr>
  </property>
  <property fmtid="{D5CDD505-2E9C-101B-9397-08002B2CF9AE}" pid="10" name="Sensitivity">
    <vt:lpwstr>Unclassified</vt:lpwstr>
  </property>
  <property fmtid="{D5CDD505-2E9C-101B-9397-08002B2CF9AE}" pid="11" name="ContentTypeId">
    <vt:lpwstr>0x0101006D727FCFF4E1034EBA5B31580E874BFA</vt:lpwstr>
  </property>
  <property fmtid="{D5CDD505-2E9C-101B-9397-08002B2CF9AE}" pid="12" name="Order">
    <vt:r8>498600</vt:r8>
  </property>
  <property fmtid="{D5CDD505-2E9C-101B-9397-08002B2CF9AE}" pid="13" name="MediaServiceImageTags">
    <vt:lpwstr/>
  </property>
</Properties>
</file>